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0" r:id="rId9"/>
    <p:sldId id="261" r:id="rId10"/>
    <p:sldId id="269" r:id="rId11"/>
    <p:sldId id="270" r:id="rId12"/>
    <p:sldId id="271" r:id="rId13"/>
    <p:sldId id="262"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2/13/14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2/13/14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2/13/14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2/13/14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Renaissance in Europe</a:t>
            </a:r>
            <a:endParaRPr lang="en-US" dirty="0"/>
          </a:p>
        </p:txBody>
      </p:sp>
      <p:sp>
        <p:nvSpPr>
          <p:cNvPr id="3" name="Subtitle 2"/>
          <p:cNvSpPr>
            <a:spLocks noGrp="1"/>
          </p:cNvSpPr>
          <p:nvPr>
            <p:ph type="subTitle" idx="1"/>
          </p:nvPr>
        </p:nvSpPr>
        <p:spPr>
          <a:xfrm>
            <a:off x="1600201" y="3966882"/>
            <a:ext cx="6762749" cy="1752600"/>
          </a:xfrm>
        </p:spPr>
        <p:txBody>
          <a:bodyPr/>
          <a:lstStyle/>
          <a:p>
            <a:r>
              <a:rPr lang="en-US" dirty="0" smtClean="0"/>
              <a:t>Chapter 15 </a:t>
            </a:r>
            <a:r>
              <a:rPr lang="en-US" smtClean="0"/>
              <a:t>Lesson 2</a:t>
            </a:r>
            <a:endParaRPr lang="en-US" dirty="0"/>
          </a:p>
        </p:txBody>
      </p:sp>
    </p:spTree>
    <p:extLst>
      <p:ext uri="{BB962C8B-B14F-4D97-AF65-F5344CB8AC3E}">
        <p14:creationId xmlns:p14="http://schemas.microsoft.com/office/powerpoint/2010/main" val="147366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2.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05"/>
            <a:ext cx="9144000" cy="6295116"/>
          </a:xfrm>
          <a:prstGeom prst="rect">
            <a:avLst/>
          </a:prstGeom>
        </p:spPr>
      </p:pic>
    </p:spTree>
    <p:extLst>
      <p:ext uri="{BB962C8B-B14F-4D97-AF65-F5344CB8AC3E}">
        <p14:creationId xmlns:p14="http://schemas.microsoft.com/office/powerpoint/2010/main" val="126050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3.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7416"/>
          </a:xfrm>
          <a:prstGeom prst="rect">
            <a:avLst/>
          </a:prstGeom>
        </p:spPr>
      </p:pic>
    </p:spTree>
    <p:extLst>
      <p:ext uri="{BB962C8B-B14F-4D97-AF65-F5344CB8AC3E}">
        <p14:creationId xmlns:p14="http://schemas.microsoft.com/office/powerpoint/2010/main" val="63913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3.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9815"/>
          </a:xfrm>
          <a:prstGeom prst="rect">
            <a:avLst/>
          </a:prstGeom>
        </p:spPr>
      </p:pic>
    </p:spTree>
    <p:extLst>
      <p:ext uri="{BB962C8B-B14F-4D97-AF65-F5344CB8AC3E}">
        <p14:creationId xmlns:p14="http://schemas.microsoft.com/office/powerpoint/2010/main" val="109091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Renaissance Style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A smaller scale: </a:t>
            </a:r>
            <a:r>
              <a:rPr lang="en-US" dirty="0"/>
              <a:t>The churches in northern Europe did not have the same amount of wall space for art that Italian churches had, and so northern Renaissance artists created paintings for smaller spaces, such as altar panels.</a:t>
            </a:r>
          </a:p>
          <a:p>
            <a:pPr lvl="0"/>
            <a:r>
              <a:rPr lang="en-US" b="1" dirty="0"/>
              <a:t>The Flemish School: </a:t>
            </a:r>
            <a:r>
              <a:rPr lang="en-US" dirty="0"/>
              <a:t>In Flanders, artists such as Jan van Eyck helped perfect the technique of oil painting. Oil painters focused more on fine detail than on perspective and other geometric elements.</a:t>
            </a:r>
          </a:p>
          <a:p>
            <a:pPr lvl="0"/>
            <a:r>
              <a:rPr lang="en-US" dirty="0"/>
              <a:t> </a:t>
            </a:r>
            <a:r>
              <a:rPr lang="en-US" b="1" dirty="0"/>
              <a:t>Italian influence: </a:t>
            </a:r>
            <a:r>
              <a:rPr lang="en-US" dirty="0"/>
              <a:t>Some northern artists traveled to Italy to study during the late Renaissance. Artists such as Albrecht </a:t>
            </a:r>
            <a:r>
              <a:rPr lang="en-US" dirty="0" err="1"/>
              <a:t>Dürer</a:t>
            </a:r>
            <a:r>
              <a:rPr lang="en-US" dirty="0"/>
              <a:t> returned home with an understanding of the laws of perspective and applied them to their work</a:t>
            </a:r>
            <a:r>
              <a:rPr lang="en-US" dirty="0" smtClean="0"/>
              <a:t>.</a:t>
            </a:r>
            <a:endParaRPr lang="en-US" dirty="0"/>
          </a:p>
        </p:txBody>
      </p:sp>
    </p:spTree>
    <p:extLst>
      <p:ext uri="{BB962C8B-B14F-4D97-AF65-F5344CB8AC3E}">
        <p14:creationId xmlns:p14="http://schemas.microsoft.com/office/powerpoint/2010/main" val="352296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4.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51589"/>
          </a:xfrm>
          <a:prstGeom prst="rect">
            <a:avLst/>
          </a:prstGeom>
        </p:spPr>
      </p:pic>
    </p:spTree>
    <p:extLst>
      <p:ext uri="{BB962C8B-B14F-4D97-AF65-F5344CB8AC3E}">
        <p14:creationId xmlns:p14="http://schemas.microsoft.com/office/powerpoint/2010/main" val="413082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5.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48591"/>
          </a:xfrm>
          <a:prstGeom prst="rect">
            <a:avLst/>
          </a:prstGeom>
        </p:spPr>
      </p:pic>
    </p:spTree>
    <p:extLst>
      <p:ext uri="{BB962C8B-B14F-4D97-AF65-F5344CB8AC3E}">
        <p14:creationId xmlns:p14="http://schemas.microsoft.com/office/powerpoint/2010/main" val="275947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5.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432"/>
            <a:ext cx="9144000" cy="6195433"/>
          </a:xfrm>
          <a:prstGeom prst="rect">
            <a:avLst/>
          </a:prstGeom>
        </p:spPr>
      </p:pic>
    </p:spTree>
    <p:extLst>
      <p:ext uri="{BB962C8B-B14F-4D97-AF65-F5344CB8AC3E}">
        <p14:creationId xmlns:p14="http://schemas.microsoft.com/office/powerpoint/2010/main" val="194582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Renaissance </a:t>
            </a:r>
            <a:r>
              <a:rPr lang="en-US" b="1" dirty="0" smtClean="0"/>
              <a:t>Humanism</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Study </a:t>
            </a:r>
            <a:r>
              <a:rPr lang="en-US" b="1" dirty="0"/>
              <a:t>of the classics: </a:t>
            </a:r>
            <a:r>
              <a:rPr lang="en-US" dirty="0"/>
              <a:t>Humanism focused on the study of the literature of ancient Greece and ancient Rome.</a:t>
            </a:r>
          </a:p>
          <a:p>
            <a:pPr lvl="0"/>
            <a:r>
              <a:rPr lang="en-US" b="1" dirty="0"/>
              <a:t>Petrarch: </a:t>
            </a:r>
            <a:r>
              <a:rPr lang="en-US" dirty="0"/>
              <a:t>In the 1300's, the Italian scholar Francesco Petrarch helped to start the humanist movement.</a:t>
            </a:r>
          </a:p>
          <a:p>
            <a:pPr lvl="0"/>
            <a:r>
              <a:rPr lang="en-US" b="1" dirty="0"/>
              <a:t>Influential Romans: </a:t>
            </a:r>
            <a:r>
              <a:rPr lang="en-US" dirty="0"/>
              <a:t>Manuscripts written in the classical Latin of ancient Rome were especially treasured by humanists. Cicero and Virgil served as model writers.</a:t>
            </a:r>
          </a:p>
          <a:p>
            <a:pPr lvl="0"/>
            <a:r>
              <a:rPr lang="en-US" b="1" dirty="0"/>
              <a:t>Literature in the Vernacular: </a:t>
            </a:r>
            <a:r>
              <a:rPr lang="en-US" dirty="0"/>
              <a:t>Some writers chose to write in the language of their nation rather than in Latin. They included Christine de </a:t>
            </a:r>
            <a:r>
              <a:rPr lang="en-US" dirty="0" err="1"/>
              <a:t>Pizan</a:t>
            </a:r>
            <a:r>
              <a:rPr lang="en-US" dirty="0"/>
              <a:t> and Dante Alighieri</a:t>
            </a:r>
            <a:r>
              <a:rPr lang="en-US" i="1" dirty="0"/>
              <a:t>.</a:t>
            </a:r>
            <a:endParaRPr lang="en-US" dirty="0"/>
          </a:p>
          <a:p>
            <a:endParaRPr lang="en-US" dirty="0"/>
          </a:p>
        </p:txBody>
      </p:sp>
    </p:spTree>
    <p:extLst>
      <p:ext uri="{BB962C8B-B14F-4D97-AF65-F5344CB8AC3E}">
        <p14:creationId xmlns:p14="http://schemas.microsoft.com/office/powerpoint/2010/main" val="377142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Humanism and </a:t>
            </a:r>
            <a:r>
              <a:rPr lang="en-US" b="1" dirty="0" smtClean="0"/>
              <a:t>Education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A </a:t>
            </a:r>
            <a:r>
              <a:rPr lang="en-US" b="1" dirty="0"/>
              <a:t>secular focus: </a:t>
            </a:r>
            <a:r>
              <a:rPr lang="en-US" dirty="0"/>
              <a:t>Renaissance humanists believed that education should emphasize changing human beings and focus less on religion.</a:t>
            </a:r>
          </a:p>
          <a:p>
            <a:pPr lvl="0"/>
            <a:r>
              <a:rPr lang="en-US" b="1" dirty="0"/>
              <a:t>Liberal studies: </a:t>
            </a:r>
            <a:r>
              <a:rPr lang="en-US" dirty="0"/>
              <a:t>Humanist schools based their curricula on liberal studies, which are known today as liberal arts. Among the subjects included in liberal studies were history, ethics, grammar, logic, mathematics, and music.</a:t>
            </a:r>
          </a:p>
          <a:p>
            <a:pPr lvl="0"/>
            <a:r>
              <a:rPr lang="en-US" b="1" dirty="0"/>
              <a:t>Purposes of education: </a:t>
            </a:r>
            <a:r>
              <a:rPr lang="en-US" dirty="0"/>
              <a:t>Humanists intended for their schools to produce well-rounded citizens and not necessarily great scholars. Physical education and leadership skills were considered important. Few girls were allowed to attend school.</a:t>
            </a:r>
          </a:p>
          <a:p>
            <a:endParaRPr lang="en-US" dirty="0"/>
          </a:p>
        </p:txBody>
      </p:sp>
    </p:spTree>
    <p:extLst>
      <p:ext uri="{BB962C8B-B14F-4D97-AF65-F5344CB8AC3E}">
        <p14:creationId xmlns:p14="http://schemas.microsoft.com/office/powerpoint/2010/main" val="157392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Technology in Printing</a:t>
            </a:r>
            <a:endParaRPr lang="en-US" dirty="0"/>
          </a:p>
        </p:txBody>
      </p:sp>
      <p:sp>
        <p:nvSpPr>
          <p:cNvPr id="3" name="Content Placeholder 2"/>
          <p:cNvSpPr>
            <a:spLocks noGrp="1"/>
          </p:cNvSpPr>
          <p:nvPr>
            <p:ph idx="1"/>
          </p:nvPr>
        </p:nvSpPr>
        <p:spPr/>
        <p:txBody>
          <a:bodyPr/>
          <a:lstStyle/>
          <a:p>
            <a:pPr lvl="0"/>
            <a:r>
              <a:rPr lang="en-US" b="1" dirty="0"/>
              <a:t>Movable type: </a:t>
            </a:r>
            <a:r>
              <a:rPr lang="en-US" dirty="0"/>
              <a:t>The German printer Johannes Gutenberg developed a printing press that featured movable type. This allowed books to be printed much more rapidly.</a:t>
            </a:r>
          </a:p>
          <a:p>
            <a:pPr lvl="0"/>
            <a:r>
              <a:rPr lang="en-US" b="1" dirty="0"/>
              <a:t>Rise in literacy: </a:t>
            </a:r>
            <a:r>
              <a:rPr lang="en-US" dirty="0"/>
              <a:t>The greater availability of books and other printed materials stimulated the public's motivation to learn to read, leading to an increase in the literacy rate. The amount of scholarly research also increased.</a:t>
            </a:r>
          </a:p>
          <a:p>
            <a:pPr marL="0" indent="0">
              <a:buNone/>
            </a:pPr>
            <a:endParaRPr lang="en-US" dirty="0"/>
          </a:p>
        </p:txBody>
      </p:sp>
    </p:spTree>
    <p:extLst>
      <p:ext uri="{BB962C8B-B14F-4D97-AF65-F5344CB8AC3E}">
        <p14:creationId xmlns:p14="http://schemas.microsoft.com/office/powerpoint/2010/main" val="271010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0.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72721"/>
          </a:xfrm>
          <a:prstGeom prst="rect">
            <a:avLst/>
          </a:prstGeom>
        </p:spPr>
      </p:pic>
    </p:spTree>
    <p:extLst>
      <p:ext uri="{BB962C8B-B14F-4D97-AF65-F5344CB8AC3E}">
        <p14:creationId xmlns:p14="http://schemas.microsoft.com/office/powerpoint/2010/main" val="367177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0.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48"/>
            <a:ext cx="9144000" cy="6421554"/>
          </a:xfrm>
          <a:prstGeom prst="rect">
            <a:avLst/>
          </a:prstGeom>
        </p:spPr>
      </p:pic>
    </p:spTree>
    <p:extLst>
      <p:ext uri="{BB962C8B-B14F-4D97-AF65-F5344CB8AC3E}">
        <p14:creationId xmlns:p14="http://schemas.microsoft.com/office/powerpoint/2010/main" val="274497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10.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609"/>
            <a:ext cx="9144000" cy="6458179"/>
          </a:xfrm>
          <a:prstGeom prst="rect">
            <a:avLst/>
          </a:prstGeom>
        </p:spPr>
      </p:pic>
    </p:spTree>
    <p:extLst>
      <p:ext uri="{BB962C8B-B14F-4D97-AF65-F5344CB8AC3E}">
        <p14:creationId xmlns:p14="http://schemas.microsoft.com/office/powerpoint/2010/main" val="408053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 of Renaissance Artists</a:t>
            </a:r>
          </a:p>
        </p:txBody>
      </p:sp>
      <p:sp>
        <p:nvSpPr>
          <p:cNvPr id="3" name="Content Placeholder 2"/>
          <p:cNvSpPr>
            <a:spLocks noGrp="1"/>
          </p:cNvSpPr>
          <p:nvPr>
            <p:ph idx="1"/>
          </p:nvPr>
        </p:nvSpPr>
        <p:spPr/>
        <p:txBody>
          <a:bodyPr/>
          <a:lstStyle/>
          <a:p>
            <a:pPr lvl="0"/>
            <a:r>
              <a:rPr lang="en-US" b="1" dirty="0"/>
              <a:t>The focus of Renaissance artists: </a:t>
            </a:r>
            <a:r>
              <a:rPr lang="en-US" dirty="0"/>
              <a:t>Imitating nature was a focus of Renaissance artists. They were especially interested in accurately portraying the human body.</a:t>
            </a:r>
          </a:p>
          <a:p>
            <a:pPr lvl="0"/>
            <a:r>
              <a:rPr lang="en-US" b="1" dirty="0"/>
              <a:t>Painting techniques: </a:t>
            </a:r>
            <a:r>
              <a:rPr lang="en-US" dirty="0"/>
              <a:t>The Italian painter Masaccio helped pioneer the technique of perspective, which created a three-dimensional effect. Another technique was to refine the accuracy with which movement and the human anatomy were portrayed.</a:t>
            </a:r>
          </a:p>
          <a:p>
            <a:endParaRPr lang="en-US" dirty="0"/>
          </a:p>
        </p:txBody>
      </p:sp>
    </p:spTree>
    <p:extLst>
      <p:ext uri="{BB962C8B-B14F-4D97-AF65-F5344CB8AC3E}">
        <p14:creationId xmlns:p14="http://schemas.microsoft.com/office/powerpoint/2010/main" val="115931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Worldview of Renaissance Artists</a:t>
            </a:r>
            <a:endParaRPr lang="en-US" dirty="0"/>
          </a:p>
        </p:txBody>
      </p:sp>
      <p:sp>
        <p:nvSpPr>
          <p:cNvPr id="3" name="Content Placeholder 2"/>
          <p:cNvSpPr>
            <a:spLocks noGrp="1"/>
          </p:cNvSpPr>
          <p:nvPr>
            <p:ph idx="1"/>
          </p:nvPr>
        </p:nvSpPr>
        <p:spPr/>
        <p:txBody>
          <a:bodyPr/>
          <a:lstStyle/>
          <a:p>
            <a:pPr lvl="0"/>
            <a:r>
              <a:rPr lang="en-US" b="1" dirty="0"/>
              <a:t>Sculpture and architecture: </a:t>
            </a:r>
            <a:r>
              <a:rPr lang="en-US" dirty="0"/>
              <a:t>Like painters, Renaissance sculptors focused on realistic portrayals of the human anatomy. Ancient Romans inspired the work of architects, especially in the use of columns and arches.</a:t>
            </a:r>
          </a:p>
          <a:p>
            <a:pPr lvl="0"/>
            <a:r>
              <a:rPr lang="en-US" b="1" dirty="0"/>
              <a:t>The High Renaissance: </a:t>
            </a:r>
            <a:r>
              <a:rPr lang="en-US" dirty="0"/>
              <a:t>The final stage of the Italian Renaissance, the High Renaissance, featured master artists such as Leonardo da Vinci, Raphael, and Michelangelo.</a:t>
            </a:r>
          </a:p>
          <a:p>
            <a:endParaRPr lang="en-US" dirty="0"/>
          </a:p>
        </p:txBody>
      </p:sp>
    </p:spTree>
    <p:extLst>
      <p:ext uri="{BB962C8B-B14F-4D97-AF65-F5344CB8AC3E}">
        <p14:creationId xmlns:p14="http://schemas.microsoft.com/office/powerpoint/2010/main" val="2778770762"/>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5688</TotalTime>
  <Words>53</Words>
  <Application>Microsoft Macintosh PowerPoint</Application>
  <PresentationFormat>On-screen Show (4:3)</PresentationFormat>
  <Paragraphs>24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Revolution</vt:lpstr>
      <vt:lpstr>Renaissance in Europe</vt:lpstr>
      <vt:lpstr>Renaissance Humanism</vt:lpstr>
      <vt:lpstr>Humanism and Education</vt:lpstr>
      <vt:lpstr>New Technology in Printing</vt:lpstr>
      <vt:lpstr>PowerPoint Presentation</vt:lpstr>
      <vt:lpstr>PowerPoint Presentation</vt:lpstr>
      <vt:lpstr>PowerPoint Presentation</vt:lpstr>
      <vt:lpstr>Worldview of Renaissance Artists</vt:lpstr>
      <vt:lpstr>Worldview of Renaissance Artists</vt:lpstr>
      <vt:lpstr>PowerPoint Presentation</vt:lpstr>
      <vt:lpstr>PowerPoint Presentation</vt:lpstr>
      <vt:lpstr>PowerPoint Presentation</vt:lpstr>
      <vt:lpstr>Northern Renaissance Style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in Europe</dc:title>
  <dc:creator>Abbie</dc:creator>
  <cp:lastModifiedBy>Abbie</cp:lastModifiedBy>
  <cp:revision>5</cp:revision>
  <dcterms:created xsi:type="dcterms:W3CDTF">2014-02-13T18:28:33Z</dcterms:created>
  <dcterms:modified xsi:type="dcterms:W3CDTF">2014-02-17T17:17:21Z</dcterms:modified>
</cp:coreProperties>
</file>