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2" r:id="rId9"/>
    <p:sldId id="267" r:id="rId10"/>
    <p:sldId id="268" r:id="rId11"/>
    <p:sldId id="269" r:id="rId12"/>
    <p:sldId id="263" r:id="rId13"/>
    <p:sldId id="264" r:id="rId14"/>
    <p:sldId id="270" r:id="rId15"/>
    <p:sldId id="271"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2/17/14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2/17/14</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t>2/17/14</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2/17/14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2/17/14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2/17/14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t>2/17/14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Protestant Reformation</a:t>
            </a:r>
            <a:endParaRPr lang="en-US" dirty="0"/>
          </a:p>
        </p:txBody>
      </p:sp>
      <p:sp>
        <p:nvSpPr>
          <p:cNvPr id="3" name="Subtitle 2"/>
          <p:cNvSpPr>
            <a:spLocks noGrp="1"/>
          </p:cNvSpPr>
          <p:nvPr>
            <p:ph type="subTitle" idx="1"/>
          </p:nvPr>
        </p:nvSpPr>
        <p:spPr/>
        <p:txBody>
          <a:bodyPr/>
          <a:lstStyle/>
          <a:p>
            <a:r>
              <a:rPr lang="en-US" dirty="0" smtClean="0"/>
              <a:t>Chapter 16, Lesson 1</a:t>
            </a:r>
            <a:endParaRPr lang="en-US" dirty="0"/>
          </a:p>
        </p:txBody>
      </p:sp>
    </p:spTree>
    <p:extLst>
      <p:ext uri="{BB962C8B-B14F-4D97-AF65-F5344CB8AC3E}">
        <p14:creationId xmlns:p14="http://schemas.microsoft.com/office/powerpoint/2010/main" val="290904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5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10"/>
            <a:ext cx="9144000" cy="6421477"/>
          </a:xfrm>
          <a:prstGeom prst="rect">
            <a:avLst/>
          </a:prstGeom>
        </p:spPr>
      </p:pic>
    </p:spTree>
    <p:extLst>
      <p:ext uri="{BB962C8B-B14F-4D97-AF65-F5344CB8AC3E}">
        <p14:creationId xmlns:p14="http://schemas.microsoft.com/office/powerpoint/2010/main" val="49200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50.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59549"/>
          </a:xfrm>
          <a:prstGeom prst="rect">
            <a:avLst/>
          </a:prstGeom>
        </p:spPr>
      </p:pic>
    </p:spTree>
    <p:extLst>
      <p:ext uri="{BB962C8B-B14F-4D97-AF65-F5344CB8AC3E}">
        <p14:creationId xmlns:p14="http://schemas.microsoft.com/office/powerpoint/2010/main" val="381310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Rise of </a:t>
            </a:r>
            <a:r>
              <a:rPr lang="en-US" b="1" dirty="0" smtClean="0"/>
              <a:t>Lutheranism</a:t>
            </a:r>
            <a:endParaRPr lang="en-US" dirty="0"/>
          </a:p>
        </p:txBody>
      </p:sp>
      <p:sp>
        <p:nvSpPr>
          <p:cNvPr id="3" name="Content Placeholder 2"/>
          <p:cNvSpPr>
            <a:spLocks noGrp="1"/>
          </p:cNvSpPr>
          <p:nvPr>
            <p:ph idx="1"/>
          </p:nvPr>
        </p:nvSpPr>
        <p:spPr/>
        <p:txBody>
          <a:bodyPr/>
          <a:lstStyle/>
          <a:p>
            <a:pPr lvl="0"/>
            <a:r>
              <a:rPr lang="en-US" b="1" dirty="0" smtClean="0"/>
              <a:t>Some </a:t>
            </a:r>
            <a:r>
              <a:rPr lang="en-US" b="1" dirty="0"/>
              <a:t>German rulers embrace Protestantism: </a:t>
            </a:r>
            <a:r>
              <a:rPr lang="en-US" dirty="0"/>
              <a:t>Motivated by politics and economics, some German rulers made Catholic churches into Lutheran churches.</a:t>
            </a:r>
          </a:p>
          <a:p>
            <a:pPr lvl="0"/>
            <a:r>
              <a:rPr lang="en-US" b="1" dirty="0"/>
              <a:t>The Peasants' War: </a:t>
            </a:r>
            <a:r>
              <a:rPr lang="en-US" dirty="0"/>
              <a:t>In June 1524, German peasants revolted against their lords. Luther sided with the lords, and the revolt was crushed in 1525.</a:t>
            </a:r>
          </a:p>
          <a:p>
            <a:endParaRPr lang="en-US" dirty="0"/>
          </a:p>
        </p:txBody>
      </p:sp>
    </p:spTree>
    <p:extLst>
      <p:ext uri="{BB962C8B-B14F-4D97-AF65-F5344CB8AC3E}">
        <p14:creationId xmlns:p14="http://schemas.microsoft.com/office/powerpoint/2010/main" val="337823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Politics and the </a:t>
            </a:r>
            <a:r>
              <a:rPr lang="en-US" b="1" dirty="0" smtClean="0"/>
              <a:t>Reformation</a:t>
            </a:r>
            <a:endParaRPr lang="en-US" dirty="0"/>
          </a:p>
        </p:txBody>
      </p:sp>
      <p:sp>
        <p:nvSpPr>
          <p:cNvPr id="3" name="Content Placeholder 2"/>
          <p:cNvSpPr>
            <a:spLocks noGrp="1"/>
          </p:cNvSpPr>
          <p:nvPr>
            <p:ph idx="1"/>
          </p:nvPr>
        </p:nvSpPr>
        <p:spPr/>
        <p:txBody>
          <a:bodyPr/>
          <a:lstStyle/>
          <a:p>
            <a:pPr lvl="0"/>
            <a:r>
              <a:rPr lang="en-US" b="1" dirty="0" smtClean="0"/>
              <a:t>Charles </a:t>
            </a:r>
            <a:r>
              <a:rPr lang="en-US" b="1" dirty="0"/>
              <a:t>V and the Reformation: </a:t>
            </a:r>
            <a:r>
              <a:rPr lang="en-US" dirty="0"/>
              <a:t>Charles V was unable to exert his military force in Germany before the rulers supporting Luther had organized their armies. He was distracted by wars with France and the Ottoman Empire.</a:t>
            </a:r>
          </a:p>
          <a:p>
            <a:pPr lvl="0"/>
            <a:r>
              <a:rPr lang="en-US" b="1" dirty="0"/>
              <a:t>The Peace of Augsburg: </a:t>
            </a:r>
            <a:r>
              <a:rPr lang="en-US" dirty="0"/>
              <a:t>Unable to defeat the Lutheran princes of Germany, Charles V agreed to the Peace of Augsburg, accepting the division between Catholicism and Lutheranism in Germany. German princes were allowed to choose which religion would be practiced in their states.</a:t>
            </a:r>
          </a:p>
          <a:p>
            <a:endParaRPr lang="en-US" dirty="0"/>
          </a:p>
        </p:txBody>
      </p:sp>
    </p:spTree>
    <p:extLst>
      <p:ext uri="{BB962C8B-B14F-4D97-AF65-F5344CB8AC3E}">
        <p14:creationId xmlns:p14="http://schemas.microsoft.com/office/powerpoint/2010/main" val="147517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52.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5922"/>
          </a:xfrm>
          <a:prstGeom prst="rect">
            <a:avLst/>
          </a:prstGeom>
        </p:spPr>
      </p:pic>
    </p:spTree>
    <p:extLst>
      <p:ext uri="{BB962C8B-B14F-4D97-AF65-F5344CB8AC3E}">
        <p14:creationId xmlns:p14="http://schemas.microsoft.com/office/powerpoint/2010/main" val="148929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52.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66"/>
            <a:ext cx="9144000" cy="6342725"/>
          </a:xfrm>
          <a:prstGeom prst="rect">
            <a:avLst/>
          </a:prstGeom>
        </p:spPr>
      </p:pic>
    </p:spTree>
    <p:extLst>
      <p:ext uri="{BB962C8B-B14F-4D97-AF65-F5344CB8AC3E}">
        <p14:creationId xmlns:p14="http://schemas.microsoft.com/office/powerpoint/2010/main" val="330385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fontAlgn="base"/>
            <a:r>
              <a:rPr lang="en-US" dirty="0"/>
              <a:t>After the Edict of Worms, Luther and his followers were under constant threat of military action by Catholic forces. In 1546, Charles V felt that he had the backing to wage war against the major Lutheran territories and cities. However, Charles was also waging war against other groups and overextended himself. Without opposition, Lutheranism quickly spread into other countries. In 1555, Charles was forced to give formal recognition to Lutheran churches in the Holy Roman Empire. After the Peace of Augsburg, Lutherans gained legal recognition as the rulers of countries declared Lutheranism the official religion. This left the Lutheran churches in these principalities free to develop without political and military threats.</a:t>
            </a:r>
          </a:p>
          <a:p>
            <a:endParaRPr lang="en-US" dirty="0"/>
          </a:p>
        </p:txBody>
      </p:sp>
    </p:spTree>
    <p:extLst>
      <p:ext uri="{BB962C8B-B14F-4D97-AF65-F5344CB8AC3E}">
        <p14:creationId xmlns:p14="http://schemas.microsoft.com/office/powerpoint/2010/main" val="74955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Christian </a:t>
            </a:r>
            <a:r>
              <a:rPr lang="en-US" b="1" dirty="0" smtClean="0"/>
              <a:t>Humanism</a:t>
            </a:r>
            <a:endParaRPr lang="en-US" dirty="0"/>
          </a:p>
        </p:txBody>
      </p:sp>
      <p:sp>
        <p:nvSpPr>
          <p:cNvPr id="3" name="Content Placeholder 2"/>
          <p:cNvSpPr>
            <a:spLocks noGrp="1"/>
          </p:cNvSpPr>
          <p:nvPr>
            <p:ph idx="1"/>
          </p:nvPr>
        </p:nvSpPr>
        <p:spPr/>
        <p:txBody>
          <a:bodyPr/>
          <a:lstStyle/>
          <a:p>
            <a:pPr lvl="0"/>
            <a:r>
              <a:rPr lang="en-US" b="1" dirty="0" smtClean="0"/>
              <a:t>Northward </a:t>
            </a:r>
            <a:r>
              <a:rPr lang="en-US" b="1" dirty="0"/>
              <a:t>spread of humanism: </a:t>
            </a:r>
            <a:r>
              <a:rPr lang="en-US" dirty="0"/>
              <a:t>The spread of classical learning to northern Europe spurred the development of Christian humanism.</a:t>
            </a:r>
          </a:p>
          <a:p>
            <a:pPr lvl="0"/>
            <a:r>
              <a:rPr lang="en-US" b="1" dirty="0"/>
              <a:t>Christian humanist beliefs: </a:t>
            </a:r>
            <a:r>
              <a:rPr lang="en-US" dirty="0"/>
              <a:t>Christian humanists believed that human beings could improve themselves through the exercise of reason.</a:t>
            </a:r>
          </a:p>
          <a:p>
            <a:endParaRPr lang="en-US" dirty="0"/>
          </a:p>
        </p:txBody>
      </p:sp>
    </p:spTree>
    <p:extLst>
      <p:ext uri="{BB962C8B-B14F-4D97-AF65-F5344CB8AC3E}">
        <p14:creationId xmlns:p14="http://schemas.microsoft.com/office/powerpoint/2010/main" val="25563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Desiderius</a:t>
            </a:r>
            <a:r>
              <a:rPr lang="en-US" b="1" dirty="0"/>
              <a:t> </a:t>
            </a:r>
            <a:r>
              <a:rPr lang="en-US" b="1" dirty="0" smtClean="0"/>
              <a:t>Erasmus</a:t>
            </a:r>
            <a:endParaRPr lang="en-US" dirty="0"/>
          </a:p>
        </p:txBody>
      </p:sp>
      <p:sp>
        <p:nvSpPr>
          <p:cNvPr id="3" name="Content Placeholder 2"/>
          <p:cNvSpPr>
            <a:spLocks noGrp="1"/>
          </p:cNvSpPr>
          <p:nvPr>
            <p:ph idx="1"/>
          </p:nvPr>
        </p:nvSpPr>
        <p:spPr/>
        <p:txBody>
          <a:bodyPr/>
          <a:lstStyle/>
          <a:p>
            <a:pPr lvl="0"/>
            <a:r>
              <a:rPr lang="en-US" b="1" dirty="0" smtClean="0"/>
              <a:t>A </a:t>
            </a:r>
            <a:r>
              <a:rPr lang="en-US" b="1" dirty="0"/>
              <a:t>Christian humanist: </a:t>
            </a:r>
            <a:r>
              <a:rPr lang="en-US" dirty="0"/>
              <a:t>Erasmus wanted the Church to show people how to live good lives on a daily basis</a:t>
            </a:r>
            <a:r>
              <a:rPr lang="en-US" dirty="0" smtClean="0"/>
              <a:t>.</a:t>
            </a:r>
          </a:p>
          <a:p>
            <a:pPr lvl="0"/>
            <a:r>
              <a:rPr lang="en-US" dirty="0"/>
              <a:t>s</a:t>
            </a:r>
            <a:r>
              <a:rPr lang="en-US" dirty="0" smtClean="0"/>
              <a:t>trongly </a:t>
            </a:r>
            <a:r>
              <a:rPr lang="en-US" dirty="0"/>
              <a:t>believed in the power of education, which he saw as a way to "draw </a:t>
            </a:r>
            <a:r>
              <a:rPr lang="en-US" dirty="0" smtClean="0"/>
              <a:t>out” people's </a:t>
            </a:r>
            <a:r>
              <a:rPr lang="en-US" dirty="0"/>
              <a:t>capabilities for good thought and behavior</a:t>
            </a:r>
            <a:r>
              <a:rPr lang="en-US" dirty="0" smtClean="0"/>
              <a:t>.</a:t>
            </a:r>
          </a:p>
          <a:p>
            <a:pPr lvl="0"/>
            <a:r>
              <a:rPr lang="en-US" dirty="0" smtClean="0"/>
              <a:t>recommended </a:t>
            </a:r>
            <a:r>
              <a:rPr lang="en-US" dirty="0"/>
              <a:t>the reading only of works that would lead to such an </a:t>
            </a:r>
            <a:r>
              <a:rPr lang="en-US" dirty="0" smtClean="0"/>
              <a:t>education</a:t>
            </a:r>
          </a:p>
          <a:p>
            <a:pPr lvl="0"/>
            <a:r>
              <a:rPr lang="en-US" dirty="0" smtClean="0"/>
              <a:t>classical </a:t>
            </a:r>
            <a:r>
              <a:rPr lang="en-US" dirty="0"/>
              <a:t>literature had a beneficial effect on the mind, whereas fanciful stories, such as tales of King Arthur, were silly and likely to corrupt the mind</a:t>
            </a:r>
            <a:r>
              <a:rPr lang="en-US" dirty="0" smtClean="0"/>
              <a:t>.</a:t>
            </a:r>
            <a:endParaRPr lang="en-US" dirty="0"/>
          </a:p>
          <a:p>
            <a:endParaRPr lang="en-US" dirty="0"/>
          </a:p>
        </p:txBody>
      </p:sp>
    </p:spTree>
    <p:extLst>
      <p:ext uri="{BB962C8B-B14F-4D97-AF65-F5344CB8AC3E}">
        <p14:creationId xmlns:p14="http://schemas.microsoft.com/office/powerpoint/2010/main" val="278888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46.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0"/>
            <a:ext cx="8890000" cy="6057900"/>
          </a:xfrm>
          <a:prstGeom prst="rect">
            <a:avLst/>
          </a:prstGeom>
        </p:spPr>
      </p:pic>
    </p:spTree>
    <p:extLst>
      <p:ext uri="{BB962C8B-B14F-4D97-AF65-F5344CB8AC3E}">
        <p14:creationId xmlns:p14="http://schemas.microsoft.com/office/powerpoint/2010/main" val="277556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Problems in the Catholic </a:t>
            </a:r>
            <a:r>
              <a:rPr lang="en-US" b="1" dirty="0" smtClean="0"/>
              <a:t>Church</a:t>
            </a:r>
            <a:endParaRPr lang="en-US" dirty="0"/>
          </a:p>
        </p:txBody>
      </p:sp>
      <p:sp>
        <p:nvSpPr>
          <p:cNvPr id="3" name="Content Placeholder 2"/>
          <p:cNvSpPr>
            <a:spLocks noGrp="1"/>
          </p:cNvSpPr>
          <p:nvPr>
            <p:ph idx="1"/>
          </p:nvPr>
        </p:nvSpPr>
        <p:spPr/>
        <p:txBody>
          <a:bodyPr/>
          <a:lstStyle/>
          <a:p>
            <a:pPr lvl="0"/>
            <a:r>
              <a:rPr lang="en-US" dirty="0"/>
              <a:t> </a:t>
            </a:r>
            <a:r>
              <a:rPr lang="en-US" b="1" dirty="0"/>
              <a:t>Ineffective leadership </a:t>
            </a:r>
            <a:r>
              <a:rPr lang="en-US" dirty="0"/>
              <a:t>Corruption in the Church led to discontent. Many people thought that Church officials were interested mainly in wealth. In addition, some parish priests did not seem interested in their spiritual duties.</a:t>
            </a:r>
          </a:p>
          <a:p>
            <a:pPr lvl="0"/>
            <a:r>
              <a:rPr lang="en-US" dirty="0"/>
              <a:t> </a:t>
            </a:r>
            <a:r>
              <a:rPr lang="en-US" b="1" dirty="0"/>
              <a:t>Indulgences </a:t>
            </a:r>
            <a:r>
              <a:rPr lang="en-US" dirty="0"/>
              <a:t>The Church sold indulgences—documents that released the purchasers from punishment for sin. Many people bought indulgences for family members who had died and were said to be in purgatory.</a:t>
            </a:r>
          </a:p>
          <a:p>
            <a:endParaRPr lang="en-US" dirty="0"/>
          </a:p>
        </p:txBody>
      </p:sp>
    </p:spTree>
    <p:extLst>
      <p:ext uri="{BB962C8B-B14F-4D97-AF65-F5344CB8AC3E}">
        <p14:creationId xmlns:p14="http://schemas.microsoft.com/office/powerpoint/2010/main" val="170263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After they confessed their sins and sought forgiveness from God through the Church, penitents were often given "penances"—earthly activities, such as prayer or good works, to perform as repayment for the sins. A penitent would still have to spend time in purgatory as punishment after death, however. Purgatory was a kind of "holding cell" where sinners paid for their sins before being allowed into heaven. An indulgence was thought to exempt one from this punishment for a certain length of time. One of the most corrupt practices during the 1500s was the selling of indulgences as a kind of insurance against </a:t>
            </a:r>
            <a:r>
              <a:rPr lang="en-US" dirty="0" err="1"/>
              <a:t>unconfessed</a:t>
            </a:r>
            <a:r>
              <a:rPr lang="en-US" dirty="0"/>
              <a:t> sins. Later, the Church decided that one could buy indulgences for people already dead and supposedly in purgatory. Secular governments also got into the act by allowing the sale of indulgences only in return for a substantial share of the yield, often as much as two-thirds.</a:t>
            </a:r>
          </a:p>
          <a:p>
            <a:endParaRPr lang="en-US" dirty="0"/>
          </a:p>
        </p:txBody>
      </p:sp>
    </p:spTree>
    <p:extLst>
      <p:ext uri="{BB962C8B-B14F-4D97-AF65-F5344CB8AC3E}">
        <p14:creationId xmlns:p14="http://schemas.microsoft.com/office/powerpoint/2010/main" val="412776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a:t>
            </a:r>
            <a:endParaRPr lang="en-US" dirty="0"/>
          </a:p>
        </p:txBody>
      </p:sp>
      <p:sp>
        <p:nvSpPr>
          <p:cNvPr id="3" name="Content Placeholder 2"/>
          <p:cNvSpPr>
            <a:spLocks noGrp="1"/>
          </p:cNvSpPr>
          <p:nvPr>
            <p:ph idx="1"/>
          </p:nvPr>
        </p:nvSpPr>
        <p:spPr/>
        <p:txBody>
          <a:bodyPr/>
          <a:lstStyle/>
          <a:p>
            <a:pPr fontAlgn="base"/>
            <a:r>
              <a:rPr lang="en-US" b="1" dirty="0" smtClean="0"/>
              <a:t>Justification </a:t>
            </a:r>
            <a:r>
              <a:rPr lang="en-US" b="1" dirty="0"/>
              <a:t>by faith alone: </a:t>
            </a:r>
            <a:r>
              <a:rPr lang="en-US" dirty="0"/>
              <a:t>While the Catholic Church taught that doing good works was an important means for improving one's chances of entering heaven, Martin Luther believed that people are saved through their faith in God alone and not by good works.</a:t>
            </a:r>
          </a:p>
          <a:p>
            <a:pPr lvl="0"/>
            <a:r>
              <a:rPr lang="en-US" b="1" dirty="0"/>
              <a:t>The Ninety-five Theses: </a:t>
            </a:r>
            <a:r>
              <a:rPr lang="en-US" dirty="0"/>
              <a:t>On October 31, 1517, Martin Luther made public his Ninety-five Theses, an attack on the Church's handling of indulgences.</a:t>
            </a:r>
          </a:p>
          <a:p>
            <a:endParaRPr lang="en-US" dirty="0"/>
          </a:p>
        </p:txBody>
      </p:sp>
    </p:spTree>
    <p:extLst>
      <p:ext uri="{BB962C8B-B14F-4D97-AF65-F5344CB8AC3E}">
        <p14:creationId xmlns:p14="http://schemas.microsoft.com/office/powerpoint/2010/main" val="113936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Break with the </a:t>
            </a:r>
            <a:r>
              <a:rPr lang="en-US" b="1" dirty="0" smtClean="0"/>
              <a:t>Church</a:t>
            </a:r>
            <a:endParaRPr lang="en-US" dirty="0"/>
          </a:p>
        </p:txBody>
      </p:sp>
      <p:sp>
        <p:nvSpPr>
          <p:cNvPr id="3" name="Content Placeholder 2"/>
          <p:cNvSpPr>
            <a:spLocks noGrp="1"/>
          </p:cNvSpPr>
          <p:nvPr>
            <p:ph idx="1"/>
          </p:nvPr>
        </p:nvSpPr>
        <p:spPr/>
        <p:txBody>
          <a:bodyPr/>
          <a:lstStyle/>
          <a:p>
            <a:pPr lvl="0"/>
            <a:r>
              <a:rPr lang="en-US" b="1" dirty="0" smtClean="0"/>
              <a:t>Luther's </a:t>
            </a:r>
            <a:r>
              <a:rPr lang="en-US" b="1" dirty="0"/>
              <a:t>movement toward a final break: </a:t>
            </a:r>
            <a:r>
              <a:rPr lang="en-US" dirty="0"/>
              <a:t>In 1520, Luther challenged the system of sacraments and the celibacy of priests. He was excommunicated in 1521.</a:t>
            </a:r>
          </a:p>
          <a:p>
            <a:pPr lvl="0"/>
            <a:r>
              <a:rPr lang="en-US" b="1" dirty="0"/>
              <a:t>The Edict of Worms: </a:t>
            </a:r>
            <a:r>
              <a:rPr lang="en-US" dirty="0"/>
              <a:t>Holy Roman emperor Charles V issued the Edict of Worms, making Luther an outlaw within the empire.</a:t>
            </a:r>
          </a:p>
          <a:p>
            <a:endParaRPr lang="en-US" dirty="0"/>
          </a:p>
        </p:txBody>
      </p:sp>
    </p:spTree>
    <p:extLst>
      <p:ext uri="{BB962C8B-B14F-4D97-AF65-F5344CB8AC3E}">
        <p14:creationId xmlns:p14="http://schemas.microsoft.com/office/powerpoint/2010/main" val="70358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7 at 11.50.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09360"/>
          </a:xfrm>
          <a:prstGeom prst="rect">
            <a:avLst/>
          </a:prstGeom>
        </p:spPr>
      </p:pic>
    </p:spTree>
    <p:extLst>
      <p:ext uri="{BB962C8B-B14F-4D97-AF65-F5344CB8AC3E}">
        <p14:creationId xmlns:p14="http://schemas.microsoft.com/office/powerpoint/2010/main" val="3580179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33</TotalTime>
  <Words>358</Words>
  <Application>Microsoft Macintosh PowerPoint</Application>
  <PresentationFormat>On-screen Show (4:3)</PresentationFormat>
  <Paragraphs>27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Saddle</vt:lpstr>
      <vt:lpstr>The Protestant Reformation</vt:lpstr>
      <vt:lpstr>Christian Humanism</vt:lpstr>
      <vt:lpstr>Desiderius Erasmus</vt:lpstr>
      <vt:lpstr>PowerPoint Presentation</vt:lpstr>
      <vt:lpstr>Problems in the Catholic Church</vt:lpstr>
      <vt:lpstr>PowerPoint Presentation</vt:lpstr>
      <vt:lpstr>Martin Luther</vt:lpstr>
      <vt:lpstr>A Break with the Church</vt:lpstr>
      <vt:lpstr>PowerPoint Presentation</vt:lpstr>
      <vt:lpstr>PowerPoint Presentation</vt:lpstr>
      <vt:lpstr>PowerPoint Presentation</vt:lpstr>
      <vt:lpstr>The Rise of Lutheranism</vt:lpstr>
      <vt:lpstr>Politics and the Reformation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Protestant Reformation</dc:title>
  <dc:creator>Abbie</dc:creator>
  <cp:lastModifiedBy>Abbie</cp:lastModifiedBy>
  <cp:revision>4</cp:revision>
  <dcterms:created xsi:type="dcterms:W3CDTF">2014-02-17T17:20:08Z</dcterms:created>
  <dcterms:modified xsi:type="dcterms:W3CDTF">2014-02-17T17:53:23Z</dcterms:modified>
</cp:coreProperties>
</file>