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64" r:id="rId3"/>
    <p:sldId id="257" r:id="rId4"/>
    <p:sldId id="258" r:id="rId5"/>
    <p:sldId id="263" r:id="rId6"/>
    <p:sldId id="259" r:id="rId7"/>
    <p:sldId id="269" r:id="rId8"/>
    <p:sldId id="260" r:id="rId9"/>
    <p:sldId id="266" r:id="rId10"/>
    <p:sldId id="267" r:id="rId11"/>
    <p:sldId id="261" r:id="rId12"/>
    <p:sldId id="271" r:id="rId13"/>
    <p:sldId id="268" r:id="rId14"/>
    <p:sldId id="270" r:id="rId15"/>
    <p:sldId id="272"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A1315-F899-BD4F-99D4-D3186E711758}" type="datetimeFigureOut">
              <a:rPr lang="en-US" smtClean="0"/>
              <a:t>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0CA1315-F899-BD4F-99D4-D3186E711758}" type="datetimeFigureOut">
              <a:rPr lang="en-US" smtClean="0"/>
              <a:t>2/27/14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08F5F9C-BF8D-2E41-B246-5EA933BBA1BC}"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A1315-F899-BD4F-99D4-D3186E711758}"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0CA1315-F899-BD4F-99D4-D3186E711758}" type="datetimeFigureOut">
              <a:rPr lang="en-US" smtClean="0"/>
              <a:t>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0CA1315-F899-BD4F-99D4-D3186E711758}" type="datetimeFigureOut">
              <a:rPr lang="en-US" smtClean="0"/>
              <a:t>2/27/14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CA1315-F899-BD4F-99D4-D3186E711758}" type="datetimeFigureOut">
              <a:rPr lang="en-US" smtClean="0"/>
              <a:t>2/27/14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F5F9C-BF8D-2E41-B246-5EA933BBA1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A1315-F899-BD4F-99D4-D3186E711758}" type="datetimeFigureOut">
              <a:rPr lang="en-US" smtClean="0"/>
              <a:t>2/27/14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F5F9C-BF8D-2E41-B246-5EA933BBA1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0CA1315-F899-BD4F-99D4-D3186E711758}" type="datetimeFigureOut">
              <a:rPr lang="en-US" smtClean="0"/>
              <a:t>2/27/14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08F5F9C-BF8D-2E41-B246-5EA933BBA1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0CA1315-F899-BD4F-99D4-D3186E711758}" type="datetimeFigureOut">
              <a:rPr lang="en-US" smtClean="0"/>
              <a:t>2/27/14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508F5F9C-BF8D-2E41-B246-5EA933BBA1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 of Exploration</a:t>
            </a:r>
            <a:endParaRPr lang="en-US" dirty="0"/>
          </a:p>
        </p:txBody>
      </p:sp>
      <p:sp>
        <p:nvSpPr>
          <p:cNvPr id="3" name="Subtitle 2"/>
          <p:cNvSpPr>
            <a:spLocks noGrp="1"/>
          </p:cNvSpPr>
          <p:nvPr>
            <p:ph type="subTitle" idx="1"/>
          </p:nvPr>
        </p:nvSpPr>
        <p:spPr/>
        <p:txBody>
          <a:bodyPr/>
          <a:lstStyle/>
          <a:p>
            <a:r>
              <a:rPr lang="en-US" dirty="0" smtClean="0"/>
              <a:t>Chapter 17</a:t>
            </a:r>
            <a:endParaRPr lang="en-US" dirty="0"/>
          </a:p>
        </p:txBody>
      </p:sp>
    </p:spTree>
    <p:extLst>
      <p:ext uri="{BB962C8B-B14F-4D97-AF65-F5344CB8AC3E}">
        <p14:creationId xmlns:p14="http://schemas.microsoft.com/office/powerpoint/2010/main" val="359553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3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185"/>
            <a:ext cx="9144000" cy="5426927"/>
          </a:xfrm>
          <a:prstGeom prst="rect">
            <a:avLst/>
          </a:prstGeom>
        </p:spPr>
      </p:pic>
    </p:spTree>
    <p:extLst>
      <p:ext uri="{BB962C8B-B14F-4D97-AF65-F5344CB8AC3E}">
        <p14:creationId xmlns:p14="http://schemas.microsoft.com/office/powerpoint/2010/main" val="148488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Conquests of the Aztec and Inca Empires</a:t>
            </a:r>
            <a:endParaRPr lang="en-US" dirty="0"/>
          </a:p>
        </p:txBody>
      </p:sp>
      <p:sp>
        <p:nvSpPr>
          <p:cNvPr id="3" name="Content Placeholder 2"/>
          <p:cNvSpPr>
            <a:spLocks noGrp="1"/>
          </p:cNvSpPr>
          <p:nvPr>
            <p:ph idx="1"/>
          </p:nvPr>
        </p:nvSpPr>
        <p:spPr/>
        <p:txBody>
          <a:bodyPr>
            <a:normAutofit/>
          </a:bodyPr>
          <a:lstStyle/>
          <a:p>
            <a:pPr lvl="0"/>
            <a:r>
              <a:rPr lang="en-US" b="1" dirty="0" smtClean="0"/>
              <a:t>Cortés </a:t>
            </a:r>
            <a:r>
              <a:rPr lang="en-US" b="1" dirty="0"/>
              <a:t>and the Aztec:</a:t>
            </a:r>
            <a:r>
              <a:rPr lang="en-US" dirty="0"/>
              <a:t> In 1519, the Spanish conquistador </a:t>
            </a:r>
            <a:r>
              <a:rPr lang="en-US" dirty="0" err="1"/>
              <a:t>Hernán</a:t>
            </a:r>
            <a:r>
              <a:rPr lang="en-US" dirty="0"/>
              <a:t> Cortés arrived in what is now Mexico. His army conquered the Aztec Empire.</a:t>
            </a:r>
          </a:p>
          <a:p>
            <a:pPr lvl="0"/>
            <a:r>
              <a:rPr lang="en-US" b="1" dirty="0"/>
              <a:t>Pizarro and the Inca:</a:t>
            </a:r>
            <a:r>
              <a:rPr lang="en-US" dirty="0"/>
              <a:t> In 1531, the conquistador Francisco Pizarro arrived on the coast of Peru. His army conquered the Inca Empire.</a:t>
            </a:r>
          </a:p>
          <a:p>
            <a:endParaRPr lang="en-US" dirty="0"/>
          </a:p>
        </p:txBody>
      </p:sp>
    </p:spTree>
    <p:extLst>
      <p:ext uri="{BB962C8B-B14F-4D97-AF65-F5344CB8AC3E}">
        <p14:creationId xmlns:p14="http://schemas.microsoft.com/office/powerpoint/2010/main" val="8365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2 at 5.08.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241"/>
            <a:ext cx="9088468" cy="4835341"/>
          </a:xfrm>
          <a:prstGeom prst="rect">
            <a:avLst/>
          </a:prstGeom>
        </p:spPr>
      </p:pic>
    </p:spTree>
    <p:extLst>
      <p:ext uri="{BB962C8B-B14F-4D97-AF65-F5344CB8AC3E}">
        <p14:creationId xmlns:p14="http://schemas.microsoft.com/office/powerpoint/2010/main" val="428584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3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68"/>
            <a:ext cx="9144000" cy="6426136"/>
          </a:xfrm>
          <a:prstGeom prst="rect">
            <a:avLst/>
          </a:prstGeom>
        </p:spPr>
      </p:pic>
    </p:spTree>
    <p:extLst>
      <p:ext uri="{BB962C8B-B14F-4D97-AF65-F5344CB8AC3E}">
        <p14:creationId xmlns:p14="http://schemas.microsoft.com/office/powerpoint/2010/main" val="38799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Screen Shot 2014-03-02 at 5.07.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797"/>
            <a:ext cx="9144000" cy="5465774"/>
          </a:xfrm>
          <a:prstGeom prst="rect">
            <a:avLst/>
          </a:prstGeom>
        </p:spPr>
      </p:pic>
    </p:spTree>
    <p:extLst>
      <p:ext uri="{BB962C8B-B14F-4D97-AF65-F5344CB8AC3E}">
        <p14:creationId xmlns:p14="http://schemas.microsoft.com/office/powerpoint/2010/main" val="74215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2 at 5.0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41835"/>
          </a:xfrm>
          <a:prstGeom prst="rect">
            <a:avLst/>
          </a:prstGeom>
        </p:spPr>
      </p:pic>
    </p:spTree>
    <p:extLst>
      <p:ext uri="{BB962C8B-B14F-4D97-AF65-F5344CB8AC3E}">
        <p14:creationId xmlns:p14="http://schemas.microsoft.com/office/powerpoint/2010/main" val="151400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3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32" y="0"/>
            <a:ext cx="8025063" cy="6858000"/>
          </a:xfrm>
          <a:prstGeom prst="rect">
            <a:avLst/>
          </a:prstGeom>
        </p:spPr>
      </p:pic>
    </p:spTree>
    <p:extLst>
      <p:ext uri="{BB962C8B-B14F-4D97-AF65-F5344CB8AC3E}">
        <p14:creationId xmlns:p14="http://schemas.microsoft.com/office/powerpoint/2010/main" val="207458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3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24" y="0"/>
            <a:ext cx="7981087" cy="6858000"/>
          </a:xfrm>
          <a:prstGeom prst="rect">
            <a:avLst/>
          </a:prstGeom>
        </p:spPr>
      </p:pic>
    </p:spTree>
    <p:extLst>
      <p:ext uri="{BB962C8B-B14F-4D97-AF65-F5344CB8AC3E}">
        <p14:creationId xmlns:p14="http://schemas.microsoft.com/office/powerpoint/2010/main" val="176146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European Exploration and Expansion</a:t>
            </a:r>
            <a:endParaRPr lang="en-US" dirty="0"/>
          </a:p>
        </p:txBody>
      </p:sp>
      <p:sp>
        <p:nvSpPr>
          <p:cNvPr id="3" name="Subtitle 2"/>
          <p:cNvSpPr>
            <a:spLocks noGrp="1"/>
          </p:cNvSpPr>
          <p:nvPr>
            <p:ph type="subTitle" idx="1"/>
          </p:nvPr>
        </p:nvSpPr>
        <p:spPr/>
        <p:txBody>
          <a:bodyPr/>
          <a:lstStyle/>
          <a:p>
            <a:r>
              <a:rPr lang="en-US" dirty="0" smtClean="0"/>
              <a:t>Chapter 17 Lesson 1</a:t>
            </a:r>
          </a:p>
          <a:p>
            <a:r>
              <a:rPr lang="en-US" dirty="0" smtClean="0"/>
              <a:t>Gold, Glory, and God</a:t>
            </a:r>
            <a:endParaRPr lang="en-US" dirty="0"/>
          </a:p>
        </p:txBody>
      </p:sp>
    </p:spTree>
    <p:extLst>
      <p:ext uri="{BB962C8B-B14F-4D97-AF65-F5344CB8AC3E}">
        <p14:creationId xmlns:p14="http://schemas.microsoft.com/office/powerpoint/2010/main" val="62559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Reasons for Exploration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lvl="0"/>
            <a:r>
              <a:rPr lang="en-US" b="1" dirty="0" smtClean="0"/>
              <a:t>Trade </a:t>
            </a:r>
            <a:r>
              <a:rPr lang="en-US" b="1" dirty="0"/>
              <a:t>with Asia:</a:t>
            </a:r>
            <a:r>
              <a:rPr lang="en-US" dirty="0"/>
              <a:t> During the late 1200s, Marco Polo of Venice wrote an account of his travels in Asia; it inspired Europeans to seek trade with the region. Europeans were especially interested in the spices of the East, which were needed to preserve and flavor food.</a:t>
            </a:r>
          </a:p>
          <a:p>
            <a:pPr lvl="0"/>
            <a:r>
              <a:rPr lang="en-US" b="1" dirty="0"/>
              <a:t>Religious Zeal: </a:t>
            </a:r>
            <a:r>
              <a:rPr lang="en-US" dirty="0"/>
              <a:t>Many Europeans believed they had a responsibility to spread Catholicism to foreign lands.</a:t>
            </a:r>
          </a:p>
          <a:p>
            <a:pPr lvl="0"/>
            <a:r>
              <a:rPr lang="en-US" b="1" dirty="0"/>
              <a:t>Spirit of Adventure: </a:t>
            </a:r>
            <a:r>
              <a:rPr lang="en-US" dirty="0"/>
              <a:t>A spirit of adventure was another factor in motivating Europeans to explore distant lands.</a:t>
            </a:r>
          </a:p>
          <a:p>
            <a:endParaRPr lang="en-US" dirty="0"/>
          </a:p>
        </p:txBody>
      </p:sp>
    </p:spTree>
    <p:extLst>
      <p:ext uri="{BB962C8B-B14F-4D97-AF65-F5344CB8AC3E}">
        <p14:creationId xmlns:p14="http://schemas.microsoft.com/office/powerpoint/2010/main" val="16504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2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100" y="0"/>
            <a:ext cx="7398099" cy="6858000"/>
          </a:xfrm>
          <a:prstGeom prst="rect">
            <a:avLst/>
          </a:prstGeom>
        </p:spPr>
      </p:pic>
      <p:pic>
        <p:nvPicPr>
          <p:cNvPr id="3" name="Picture 2" descr="Screen Shot 2014-02-27 at 12.29.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4600"/>
            <a:ext cx="1892300" cy="3073400"/>
          </a:xfrm>
          <a:prstGeom prst="rect">
            <a:avLst/>
          </a:prstGeom>
        </p:spPr>
      </p:pic>
    </p:spTree>
    <p:extLst>
      <p:ext uri="{BB962C8B-B14F-4D97-AF65-F5344CB8AC3E}">
        <p14:creationId xmlns:p14="http://schemas.microsoft.com/office/powerpoint/2010/main" val="194834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Portugal's Initial Voyages and Its Technology</a:t>
            </a:r>
            <a:endParaRPr lang="en-US" dirty="0"/>
          </a:p>
        </p:txBody>
      </p:sp>
      <p:sp>
        <p:nvSpPr>
          <p:cNvPr id="3" name="Content Placeholder 2"/>
          <p:cNvSpPr>
            <a:spLocks noGrp="1"/>
          </p:cNvSpPr>
          <p:nvPr>
            <p:ph idx="1"/>
          </p:nvPr>
        </p:nvSpPr>
        <p:spPr/>
        <p:txBody>
          <a:bodyPr>
            <a:normAutofit/>
          </a:bodyPr>
          <a:lstStyle/>
          <a:p>
            <a:pPr lvl="0"/>
            <a:r>
              <a:rPr lang="en-US" b="1" dirty="0" smtClean="0"/>
              <a:t>The </a:t>
            </a:r>
            <a:r>
              <a:rPr lang="en-US" b="1" dirty="0"/>
              <a:t>Gold Coast of Africa: </a:t>
            </a:r>
            <a:r>
              <a:rPr lang="en-US" dirty="0"/>
              <a:t>In the 1400s, a Portuguese prince, Henry the Navigator, sponsored explorations of the west coast of Africa. He was interested in the region because it was the main location for the gold trade.</a:t>
            </a:r>
          </a:p>
          <a:p>
            <a:pPr lvl="0"/>
            <a:r>
              <a:rPr lang="en-US" b="1" dirty="0"/>
              <a:t>The Caravel: </a:t>
            </a:r>
            <a:r>
              <a:rPr lang="en-US" dirty="0"/>
              <a:t>The Portuguese invented a fast ship called the caravel. The caravel made longer voyages of exploration possible.</a:t>
            </a:r>
          </a:p>
          <a:p>
            <a:endParaRPr lang="en-US" dirty="0"/>
          </a:p>
        </p:txBody>
      </p:sp>
    </p:spTree>
    <p:extLst>
      <p:ext uri="{BB962C8B-B14F-4D97-AF65-F5344CB8AC3E}">
        <p14:creationId xmlns:p14="http://schemas.microsoft.com/office/powerpoint/2010/main" val="203925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Portugal's Initial Voyages and Its Technology</a:t>
            </a:r>
            <a:endParaRPr lang="en-US" dirty="0"/>
          </a:p>
        </p:txBody>
      </p:sp>
      <p:sp>
        <p:nvSpPr>
          <p:cNvPr id="3" name="Content Placeholder 2"/>
          <p:cNvSpPr>
            <a:spLocks noGrp="1"/>
          </p:cNvSpPr>
          <p:nvPr>
            <p:ph idx="1"/>
          </p:nvPr>
        </p:nvSpPr>
        <p:spPr/>
        <p:txBody>
          <a:bodyPr/>
          <a:lstStyle/>
          <a:p>
            <a:pPr lvl="0"/>
            <a:r>
              <a:rPr lang="en-US" b="1" dirty="0" smtClean="0"/>
              <a:t>Guns: </a:t>
            </a:r>
            <a:r>
              <a:rPr lang="en-US" dirty="0" smtClean="0"/>
              <a:t>Beginning in the mid-1300s, Europeans mounted large guns on their ships.</a:t>
            </a:r>
          </a:p>
          <a:p>
            <a:pPr lvl="0"/>
            <a:r>
              <a:rPr lang="en-US" b="1" dirty="0" smtClean="0"/>
              <a:t>Navigational Tools: </a:t>
            </a:r>
            <a:r>
              <a:rPr lang="en-US" dirty="0" smtClean="0"/>
              <a:t>The Portuguese were also aided by the development of more accurate maps, better information about winds and currents, and devices such as the astrolabe and the magnetic compass.</a:t>
            </a:r>
          </a:p>
          <a:p>
            <a:endParaRPr lang="en-US" dirty="0"/>
          </a:p>
        </p:txBody>
      </p:sp>
    </p:spTree>
    <p:extLst>
      <p:ext uri="{BB962C8B-B14F-4D97-AF65-F5344CB8AC3E}">
        <p14:creationId xmlns:p14="http://schemas.microsoft.com/office/powerpoint/2010/main" val="148671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Spain Sails West to Try to Get to Asia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Christopher </a:t>
            </a:r>
            <a:r>
              <a:rPr lang="en-US" b="1" dirty="0"/>
              <a:t>Columbus:</a:t>
            </a:r>
            <a:r>
              <a:rPr lang="en-US" dirty="0"/>
              <a:t> During his four voyages, Columbus explored Caribbean islands as well as coastal areas of Central and South America.</a:t>
            </a:r>
          </a:p>
          <a:p>
            <a:pPr lvl="0"/>
            <a:r>
              <a:rPr lang="en-US" b="1" dirty="0"/>
              <a:t>Ferdinand Magellan: </a:t>
            </a:r>
            <a:r>
              <a:rPr lang="en-US" dirty="0"/>
              <a:t>A voyage led by Magellan was the first to travel around the world, even though Magellan himself died en route in 1521.</a:t>
            </a:r>
          </a:p>
          <a:p>
            <a:pPr lvl="0"/>
            <a:r>
              <a:rPr lang="en-US" b="1" dirty="0"/>
              <a:t>The Treaty of </a:t>
            </a:r>
            <a:r>
              <a:rPr lang="en-US" b="1" dirty="0" err="1"/>
              <a:t>Tordesillas</a:t>
            </a:r>
            <a:r>
              <a:rPr lang="en-US" b="1" dirty="0"/>
              <a:t>: </a:t>
            </a:r>
            <a:r>
              <a:rPr lang="en-US" dirty="0"/>
              <a:t>The Treaty of </a:t>
            </a:r>
            <a:r>
              <a:rPr lang="en-US" dirty="0" err="1"/>
              <a:t>Tordesillas</a:t>
            </a:r>
            <a:r>
              <a:rPr lang="en-US" dirty="0"/>
              <a:t> of 1494 divided areas of exploration in the Americas between Spain and Portugal. Spain was granted land west of the dividing line and Portugal was granted land to the east of the line.</a:t>
            </a:r>
          </a:p>
          <a:p>
            <a:endParaRPr lang="en-US" dirty="0"/>
          </a:p>
        </p:txBody>
      </p:sp>
    </p:spTree>
    <p:extLst>
      <p:ext uri="{BB962C8B-B14F-4D97-AF65-F5344CB8AC3E}">
        <p14:creationId xmlns:p14="http://schemas.microsoft.com/office/powerpoint/2010/main" val="243815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7 at 12.3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01"/>
            <a:ext cx="9144000" cy="5907505"/>
          </a:xfrm>
          <a:prstGeom prst="rect">
            <a:avLst/>
          </a:prstGeom>
        </p:spPr>
      </p:pic>
    </p:spTree>
    <p:extLst>
      <p:ext uri="{BB962C8B-B14F-4D97-AF65-F5344CB8AC3E}">
        <p14:creationId xmlns:p14="http://schemas.microsoft.com/office/powerpoint/2010/main" val="26071435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4612</TotalTime>
  <Words>70</Words>
  <Application>Microsoft Macintosh PowerPoint</Application>
  <PresentationFormat>On-screen Show (4:3)</PresentationFormat>
  <Paragraphs>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Habitat</vt:lpstr>
      <vt:lpstr>Age of Exploration</vt:lpstr>
      <vt:lpstr>PowerPoint Presentation</vt:lpstr>
      <vt:lpstr>European Exploration and Expansion</vt:lpstr>
      <vt:lpstr>Reasons for Exploration </vt:lpstr>
      <vt:lpstr>PowerPoint Presentation</vt:lpstr>
      <vt:lpstr>Portugal's Initial Voyages and Its Technology</vt:lpstr>
      <vt:lpstr>Portugal's Initial Voyages and Its Technology</vt:lpstr>
      <vt:lpstr>Spain Sails West to Try to Get to Asia</vt:lpstr>
      <vt:lpstr>PowerPoint Presentation</vt:lpstr>
      <vt:lpstr>PowerPoint Presentation</vt:lpstr>
      <vt:lpstr>Conquests of the Aztec and Inca Empires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Exploration</dc:title>
  <dc:creator>Abbie</dc:creator>
  <cp:lastModifiedBy>Abbie</cp:lastModifiedBy>
  <cp:revision>8</cp:revision>
  <dcterms:created xsi:type="dcterms:W3CDTF">2014-02-27T18:25:23Z</dcterms:created>
  <dcterms:modified xsi:type="dcterms:W3CDTF">2014-03-02T23:17:26Z</dcterms:modified>
</cp:coreProperties>
</file>