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79" r:id="rId5"/>
    <p:sldId id="267" r:id="rId6"/>
    <p:sldId id="257" r:id="rId7"/>
    <p:sldId id="262" r:id="rId8"/>
    <p:sldId id="263" r:id="rId9"/>
    <p:sldId id="264" r:id="rId10"/>
    <p:sldId id="265" r:id="rId11"/>
    <p:sldId id="266" r:id="rId12"/>
    <p:sldId id="268" r:id="rId13"/>
    <p:sldId id="269" r:id="rId14"/>
    <p:sldId id="270" r:id="rId15"/>
    <p:sldId id="271" r:id="rId16"/>
    <p:sldId id="272" r:id="rId17"/>
    <p:sldId id="275" r:id="rId18"/>
    <p:sldId id="276" r:id="rId19"/>
    <p:sldId id="273" r:id="rId20"/>
    <p:sldId id="280" r:id="rId21"/>
    <p:sldId id="277" r:id="rId22"/>
    <p:sldId id="281"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20" y="-3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0DB1306-175F-43D0-8C22-E308563C5B15}" type="datetimeFigureOut">
              <a:rPr lang="en-US" smtClean="0"/>
              <a:pPr/>
              <a:t>3/11/14</a:t>
            </a:fld>
            <a:endParaRPr lang="en-US"/>
          </a:p>
        </p:txBody>
      </p:sp>
      <p:sp>
        <p:nvSpPr>
          <p:cNvPr id="16" name="Slide Number Placeholder 15"/>
          <p:cNvSpPr>
            <a:spLocks noGrp="1"/>
          </p:cNvSpPr>
          <p:nvPr>
            <p:ph type="sldNum" sz="quarter" idx="11"/>
          </p:nvPr>
        </p:nvSpPr>
        <p:spPr/>
        <p:txBody>
          <a:bodyPr/>
          <a:lstStyle/>
          <a:p>
            <a:fld id="{57186326-6EDE-440C-A70B-87CE657EEA3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DB1306-175F-43D0-8C22-E308563C5B15}" type="datetimeFigureOut">
              <a:rPr lang="en-US" smtClean="0"/>
              <a:pPr/>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86326-6EDE-440C-A70B-87CE657EEA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DB1306-175F-43D0-8C22-E308563C5B15}" type="datetimeFigureOut">
              <a:rPr lang="en-US" smtClean="0"/>
              <a:pPr/>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86326-6EDE-440C-A70B-87CE657EEA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0DB1306-175F-43D0-8C22-E308563C5B15}" type="datetimeFigureOut">
              <a:rPr lang="en-US" smtClean="0"/>
              <a:pPr/>
              <a:t>3/11/14</a:t>
            </a:fld>
            <a:endParaRPr lang="en-US"/>
          </a:p>
        </p:txBody>
      </p:sp>
      <p:sp>
        <p:nvSpPr>
          <p:cNvPr id="15" name="Slide Number Placeholder 14"/>
          <p:cNvSpPr>
            <a:spLocks noGrp="1"/>
          </p:cNvSpPr>
          <p:nvPr>
            <p:ph type="sldNum" sz="quarter" idx="15"/>
          </p:nvPr>
        </p:nvSpPr>
        <p:spPr/>
        <p:txBody>
          <a:bodyPr/>
          <a:lstStyle>
            <a:lvl1pPr algn="ctr">
              <a:defRPr/>
            </a:lvl1pPr>
          </a:lstStyle>
          <a:p>
            <a:fld id="{57186326-6EDE-440C-A70B-87CE657EEA3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DB1306-175F-43D0-8C22-E308563C5B15}" type="datetimeFigureOut">
              <a:rPr lang="en-US" smtClean="0"/>
              <a:pPr/>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86326-6EDE-440C-A70B-87CE657EEA3C}"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DB1306-175F-43D0-8C22-E308563C5B15}" type="datetimeFigureOut">
              <a:rPr lang="en-US" smtClean="0"/>
              <a:pPr/>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86326-6EDE-440C-A70B-87CE657EEA3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7186326-6EDE-440C-A70B-87CE657EEA3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0DB1306-175F-43D0-8C22-E308563C5B15}" type="datetimeFigureOut">
              <a:rPr lang="en-US" smtClean="0"/>
              <a:pPr/>
              <a:t>3/11/14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DB1306-175F-43D0-8C22-E308563C5B15}" type="datetimeFigureOut">
              <a:rPr lang="en-US" smtClean="0"/>
              <a:pPr/>
              <a:t>3/11/14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86326-6EDE-440C-A70B-87CE657EEA3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B1306-175F-43D0-8C22-E308563C5B15}" type="datetimeFigureOut">
              <a:rPr lang="en-US" smtClean="0"/>
              <a:pPr/>
              <a:t>3/11/14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86326-6EDE-440C-A70B-87CE657EEA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0DB1306-175F-43D0-8C22-E308563C5B15}" type="datetimeFigureOut">
              <a:rPr lang="en-US" smtClean="0"/>
              <a:pPr/>
              <a:t>3/11/14</a:t>
            </a:fld>
            <a:endParaRPr lang="en-US"/>
          </a:p>
        </p:txBody>
      </p:sp>
      <p:sp>
        <p:nvSpPr>
          <p:cNvPr id="9" name="Slide Number Placeholder 8"/>
          <p:cNvSpPr>
            <a:spLocks noGrp="1"/>
          </p:cNvSpPr>
          <p:nvPr>
            <p:ph type="sldNum" sz="quarter" idx="15"/>
          </p:nvPr>
        </p:nvSpPr>
        <p:spPr/>
        <p:txBody>
          <a:bodyPr/>
          <a:lstStyle/>
          <a:p>
            <a:fld id="{57186326-6EDE-440C-A70B-87CE657EEA3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0DB1306-175F-43D0-8C22-E308563C5B15}" type="datetimeFigureOut">
              <a:rPr lang="en-US" smtClean="0"/>
              <a:pPr/>
              <a:t>3/11/14</a:t>
            </a:fld>
            <a:endParaRPr lang="en-US"/>
          </a:p>
        </p:txBody>
      </p:sp>
      <p:sp>
        <p:nvSpPr>
          <p:cNvPr id="9" name="Slide Number Placeholder 8"/>
          <p:cNvSpPr>
            <a:spLocks noGrp="1"/>
          </p:cNvSpPr>
          <p:nvPr>
            <p:ph type="sldNum" sz="quarter" idx="11"/>
          </p:nvPr>
        </p:nvSpPr>
        <p:spPr/>
        <p:txBody>
          <a:bodyPr/>
          <a:lstStyle/>
          <a:p>
            <a:fld id="{57186326-6EDE-440C-A70B-87CE657EEA3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0DB1306-175F-43D0-8C22-E308563C5B15}" type="datetimeFigureOut">
              <a:rPr lang="en-US" smtClean="0"/>
              <a:pPr/>
              <a:t>3/11/14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7186326-6EDE-440C-A70B-87CE657EEA3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a:t>
            </a:r>
            <a:r>
              <a:rPr lang="en-US" dirty="0" smtClean="0"/>
              <a:t>18, Lesson 2</a:t>
            </a:r>
            <a:endParaRPr lang="en-US" dirty="0" smtClean="0"/>
          </a:p>
        </p:txBody>
      </p:sp>
      <p:sp>
        <p:nvSpPr>
          <p:cNvPr id="2" name="Title 1"/>
          <p:cNvSpPr>
            <a:spLocks noGrp="1"/>
          </p:cNvSpPr>
          <p:nvPr>
            <p:ph type="ctrTitle"/>
          </p:nvPr>
        </p:nvSpPr>
        <p:spPr/>
        <p:txBody>
          <a:bodyPr/>
          <a:lstStyle/>
          <a:p>
            <a:r>
              <a:rPr lang="en-US" dirty="0" smtClean="0"/>
              <a:t>English Revolution and Reform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Concept of Natural Rights (John Locke) </a:t>
            </a:r>
          </a:p>
          <a:p>
            <a:pPr lvl="1"/>
            <a:r>
              <a:rPr lang="en-US" sz="3200" dirty="0" smtClean="0"/>
              <a:t>Democracy</a:t>
            </a:r>
          </a:p>
          <a:p>
            <a:r>
              <a:rPr lang="en-US" sz="3200" dirty="0" smtClean="0"/>
              <a:t>Charles = absolute power (divine right)</a:t>
            </a:r>
          </a:p>
          <a:p>
            <a:r>
              <a:rPr lang="en-US" sz="3200" dirty="0" smtClean="0"/>
              <a:t>People wanted a </a:t>
            </a:r>
            <a:r>
              <a:rPr lang="en-US" sz="3200" u="sng" dirty="0" smtClean="0"/>
              <a:t>Constitutional Monarchy </a:t>
            </a:r>
            <a:r>
              <a:rPr lang="en-US" sz="3200" dirty="0" smtClean="0"/>
              <a:t> (king or queen with limited powers)</a:t>
            </a:r>
          </a:p>
          <a:p>
            <a:pPr lvl="1">
              <a:buNone/>
            </a:pPr>
            <a:endParaRPr lang="en-US" dirty="0"/>
          </a:p>
        </p:txBody>
      </p:sp>
      <p:sp>
        <p:nvSpPr>
          <p:cNvPr id="2" name="Title 1"/>
          <p:cNvSpPr>
            <a:spLocks noGrp="1"/>
          </p:cNvSpPr>
          <p:nvPr>
            <p:ph type="title"/>
          </p:nvPr>
        </p:nvSpPr>
        <p:spPr/>
        <p:txBody>
          <a:bodyPr/>
          <a:lstStyle/>
          <a:p>
            <a:r>
              <a:rPr lang="en-US" dirty="0" smtClean="0"/>
              <a:t>Enlightenment Ideas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Specific groups singled out or oppressed.</a:t>
            </a:r>
          </a:p>
          <a:p>
            <a:pPr lvl="1"/>
            <a:r>
              <a:rPr lang="en-US" sz="3200" dirty="0" smtClean="0"/>
              <a:t>Charles married a Catholic (Henrietta Maria of France)  - hates puritans, jails those that speak out, banned puritan writings.</a:t>
            </a:r>
          </a:p>
          <a:p>
            <a:pPr lvl="1"/>
            <a:r>
              <a:rPr lang="en-US" sz="3200" dirty="0" smtClean="0"/>
              <a:t>Orders Scots to use specific prayer books during church.</a:t>
            </a:r>
            <a:endParaRPr lang="en-US" sz="3200" dirty="0"/>
          </a:p>
        </p:txBody>
      </p:sp>
      <p:sp>
        <p:nvSpPr>
          <p:cNvPr id="2" name="Title 1"/>
          <p:cNvSpPr>
            <a:spLocks noGrp="1"/>
          </p:cNvSpPr>
          <p:nvPr>
            <p:ph type="title"/>
          </p:nvPr>
        </p:nvSpPr>
        <p:spPr/>
        <p:txBody>
          <a:bodyPr/>
          <a:lstStyle/>
          <a:p>
            <a:r>
              <a:rPr lang="en-US" dirty="0" smtClean="0"/>
              <a:t>Religious Intolerance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5400" dirty="0" smtClean="0"/>
              <a:t>U SNEER</a:t>
            </a:r>
            <a:endParaRPr lang="en-US" sz="5400" dirty="0"/>
          </a:p>
        </p:txBody>
      </p:sp>
      <p:sp>
        <p:nvSpPr>
          <p:cNvPr id="3" name="Title 2"/>
          <p:cNvSpPr>
            <a:spLocks noGrp="1"/>
          </p:cNvSpPr>
          <p:nvPr>
            <p:ph type="title"/>
          </p:nvPr>
        </p:nvSpPr>
        <p:spPr>
          <a:xfrm>
            <a:off x="228600" y="228600"/>
            <a:ext cx="8229600" cy="1219200"/>
          </a:xfrm>
        </p:spPr>
        <p:txBody>
          <a:bodyPr/>
          <a:lstStyle/>
          <a:p>
            <a:r>
              <a:rPr lang="en-US" dirty="0" smtClean="0"/>
              <a:t>Causes of Revolution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Absolute Monarch</a:t>
            </a:r>
          </a:p>
          <a:p>
            <a:r>
              <a:rPr lang="en-US" dirty="0" err="1" smtClean="0"/>
              <a:t>Pariliament</a:t>
            </a:r>
            <a:endParaRPr lang="en-US" dirty="0" smtClean="0"/>
          </a:p>
          <a:p>
            <a:r>
              <a:rPr lang="en-US" dirty="0" smtClean="0"/>
              <a:t>Constitutional Monarchy</a:t>
            </a:r>
          </a:p>
          <a:p>
            <a:r>
              <a:rPr lang="en-US" dirty="0" smtClean="0"/>
              <a:t>Religion of England??</a:t>
            </a:r>
          </a:p>
          <a:p>
            <a:r>
              <a:rPr lang="en-US" dirty="0" smtClean="0"/>
              <a:t>King of England during Revolution</a:t>
            </a:r>
          </a:p>
          <a:p>
            <a:r>
              <a:rPr lang="en-US" dirty="0" smtClean="0"/>
              <a:t>What countries make up Great </a:t>
            </a:r>
            <a:r>
              <a:rPr lang="en-US" dirty="0" err="1" smtClean="0"/>
              <a:t>Britian</a:t>
            </a:r>
            <a:r>
              <a:rPr lang="en-US" dirty="0" smtClean="0"/>
              <a:t>? </a:t>
            </a:r>
          </a:p>
          <a:p>
            <a:r>
              <a:rPr lang="en-US" dirty="0" smtClean="0"/>
              <a:t>United </a:t>
            </a:r>
            <a:r>
              <a:rPr lang="en-US" dirty="0" err="1" smtClean="0"/>
              <a:t>Kingdon</a:t>
            </a:r>
            <a:r>
              <a:rPr lang="en-US" dirty="0" smtClean="0"/>
              <a:t>?</a:t>
            </a:r>
          </a:p>
          <a:p>
            <a:r>
              <a:rPr lang="en-US" dirty="0" smtClean="0"/>
              <a:t>6 causes of revolution – and Explanation!!</a:t>
            </a:r>
          </a:p>
        </p:txBody>
      </p:sp>
      <p:sp>
        <p:nvSpPr>
          <p:cNvPr id="3" name="Title 2"/>
          <p:cNvSpPr>
            <a:spLocks noGrp="1"/>
          </p:cNvSpPr>
          <p:nvPr>
            <p:ph type="title"/>
          </p:nvPr>
        </p:nvSpPr>
        <p:spPr/>
        <p:txBody>
          <a:bodyPr/>
          <a:lstStyle/>
          <a:p>
            <a:pPr algn="ctr"/>
            <a:r>
              <a:rPr lang="en-US" dirty="0" smtClean="0"/>
              <a:t>Review!!</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Irish declare war on England (b/c of land claims)</a:t>
            </a:r>
          </a:p>
          <a:p>
            <a:pPr lvl="1"/>
            <a:r>
              <a:rPr lang="en-US" dirty="0" smtClean="0"/>
              <a:t>Creates a division in parliament.</a:t>
            </a:r>
          </a:p>
          <a:p>
            <a:r>
              <a:rPr lang="en-US" dirty="0" smtClean="0"/>
              <a:t>War breaks out in 1641 – lasts until 1646</a:t>
            </a:r>
          </a:p>
          <a:p>
            <a:pPr lvl="1"/>
            <a:r>
              <a:rPr lang="en-US" u="sng" dirty="0" smtClean="0"/>
              <a:t>Roundheads</a:t>
            </a:r>
            <a:r>
              <a:rPr lang="en-US" dirty="0" smtClean="0"/>
              <a:t> (Pro-parliament, Puritan) </a:t>
            </a:r>
            <a:r>
              <a:rPr lang="en-US" u="sng" dirty="0" smtClean="0"/>
              <a:t>led by Oliver </a:t>
            </a:r>
            <a:r>
              <a:rPr lang="en-US" u="sng" dirty="0" smtClean="0"/>
              <a:t>Cromwell</a:t>
            </a:r>
            <a:r>
              <a:rPr lang="en-US" dirty="0" smtClean="0"/>
              <a:t>  </a:t>
            </a:r>
            <a:r>
              <a:rPr lang="en-US" dirty="0" smtClean="0"/>
              <a:t>vs. Cavaliers (Pro-King, Catholic)</a:t>
            </a:r>
          </a:p>
          <a:p>
            <a:pPr lvl="1"/>
            <a:r>
              <a:rPr lang="en-US" dirty="0" smtClean="0"/>
              <a:t>Charles surrenders in 1647, tried and executed in 1649.</a:t>
            </a:r>
          </a:p>
        </p:txBody>
      </p:sp>
      <p:sp>
        <p:nvSpPr>
          <p:cNvPr id="3" name="Title 2"/>
          <p:cNvSpPr>
            <a:spLocks noGrp="1"/>
          </p:cNvSpPr>
          <p:nvPr>
            <p:ph type="title"/>
          </p:nvPr>
        </p:nvSpPr>
        <p:spPr/>
        <p:txBody>
          <a:bodyPr/>
          <a:lstStyle/>
          <a:p>
            <a:r>
              <a:rPr lang="en-US" dirty="0" smtClean="0"/>
              <a:t>Civil War begins…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Oliver Cromwell – “Lord Protector”</a:t>
            </a:r>
          </a:p>
          <a:p>
            <a:pPr lvl="1"/>
            <a:r>
              <a:rPr lang="en-US" dirty="0" smtClean="0"/>
              <a:t>Military Rule</a:t>
            </a:r>
          </a:p>
          <a:p>
            <a:pPr lvl="1"/>
            <a:r>
              <a:rPr lang="en-US" dirty="0" smtClean="0"/>
              <a:t>Roundheads in control</a:t>
            </a:r>
          </a:p>
          <a:p>
            <a:pPr lvl="1"/>
            <a:r>
              <a:rPr lang="en-US" dirty="0" smtClean="0"/>
              <a:t>Anti-Catholic – Ireland’s Catholic  majority either killed or stripped of their land. Protestants take over.</a:t>
            </a:r>
          </a:p>
          <a:p>
            <a:pPr lvl="1"/>
            <a:r>
              <a:rPr lang="en-US" dirty="0" smtClean="0"/>
              <a:t>Religious freedom to all non-Anglican protestants</a:t>
            </a:r>
          </a:p>
        </p:txBody>
      </p:sp>
      <p:sp>
        <p:nvSpPr>
          <p:cNvPr id="3" name="Title 2"/>
          <p:cNvSpPr>
            <a:spLocks noGrp="1"/>
          </p:cNvSpPr>
          <p:nvPr>
            <p:ph type="title"/>
          </p:nvPr>
        </p:nvSpPr>
        <p:spPr/>
        <p:txBody>
          <a:bodyPr/>
          <a:lstStyle/>
          <a:p>
            <a:r>
              <a:rPr lang="en-US" dirty="0" smtClean="0"/>
              <a:t>Commonwealth begins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Cromwell dies in 1658</a:t>
            </a:r>
          </a:p>
          <a:p>
            <a:r>
              <a:rPr lang="en-US" dirty="0" smtClean="0"/>
              <a:t>Stuarts return to the throne in 1660</a:t>
            </a:r>
          </a:p>
          <a:p>
            <a:pPr lvl="1"/>
            <a:r>
              <a:rPr lang="en-US" dirty="0" smtClean="0"/>
              <a:t>Create Constitutional Monarchy  under Charles II.</a:t>
            </a:r>
          </a:p>
          <a:p>
            <a:r>
              <a:rPr lang="en-US" dirty="0" smtClean="0"/>
              <a:t>Birth of political parties due to succession of the king</a:t>
            </a:r>
          </a:p>
          <a:p>
            <a:pPr lvl="1"/>
            <a:r>
              <a:rPr lang="en-US" dirty="0" smtClean="0"/>
              <a:t>Whigs (anti-Catholic)</a:t>
            </a:r>
          </a:p>
          <a:p>
            <a:pPr lvl="1"/>
            <a:r>
              <a:rPr lang="en-US" dirty="0" smtClean="0"/>
              <a:t>Tories (keep the line of succession)</a:t>
            </a:r>
          </a:p>
          <a:p>
            <a:pPr lvl="1"/>
            <a:endParaRPr lang="en-US" dirty="0"/>
          </a:p>
        </p:txBody>
      </p:sp>
      <p:sp>
        <p:nvSpPr>
          <p:cNvPr id="3" name="Title 2"/>
          <p:cNvSpPr>
            <a:spLocks noGrp="1"/>
          </p:cNvSpPr>
          <p:nvPr>
            <p:ph type="title"/>
          </p:nvPr>
        </p:nvSpPr>
        <p:spPr/>
        <p:txBody>
          <a:bodyPr>
            <a:normAutofit/>
          </a:bodyPr>
          <a:lstStyle/>
          <a:p>
            <a:r>
              <a:rPr lang="en-US" dirty="0" smtClean="0"/>
              <a:t>Cromwell Restoration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sz="2800" dirty="0"/>
              <a:t>He was king, but gave up power to Parliament -  to make sure he would stay king</a:t>
            </a:r>
            <a:endParaRPr lang="en-US" sz="2400" dirty="0"/>
          </a:p>
          <a:p>
            <a:pPr lvl="0"/>
            <a:r>
              <a:rPr lang="en-US" sz="2800" dirty="0"/>
              <a:t>Religion – Parliament ruled in this – Forced the Church of England </a:t>
            </a:r>
            <a:endParaRPr lang="en-US" sz="2400" dirty="0"/>
          </a:p>
          <a:p>
            <a:pPr lvl="1"/>
            <a:r>
              <a:rPr lang="en-US" dirty="0"/>
              <a:t>When the Puritans left to North America</a:t>
            </a:r>
            <a:endParaRPr lang="en-US" sz="2000" dirty="0"/>
          </a:p>
          <a:p>
            <a:pPr lvl="0"/>
            <a:r>
              <a:rPr lang="en-US" sz="2800" dirty="0"/>
              <a:t>Constitutional Monarchy – form of government where the monarch’s powers are limited by a constitution. </a:t>
            </a:r>
            <a:endParaRPr lang="en-US" sz="2400" dirty="0"/>
          </a:p>
          <a:p>
            <a:pPr lvl="0"/>
            <a:r>
              <a:rPr lang="en-US" sz="2800" dirty="0"/>
              <a:t>The Plague and London’s Great Fire</a:t>
            </a:r>
            <a:endParaRPr lang="en-US" sz="2400" dirty="0"/>
          </a:p>
          <a:p>
            <a:pPr lvl="0"/>
            <a:r>
              <a:rPr lang="en-US" sz="2800" dirty="0"/>
              <a:t>Parliament is worried about James II (Catholic)</a:t>
            </a:r>
            <a:endParaRPr lang="en-US" sz="2400" dirty="0"/>
          </a:p>
          <a:p>
            <a:pPr lvl="1"/>
            <a:r>
              <a:rPr lang="en-US" dirty="0"/>
              <a:t>English Constitution – Magna </a:t>
            </a:r>
            <a:r>
              <a:rPr lang="en-US" dirty="0" err="1"/>
              <a:t>Carta</a:t>
            </a:r>
            <a:r>
              <a:rPr lang="en-US" dirty="0"/>
              <a:t> and the Petition of Rights, listed laws and customs</a:t>
            </a:r>
            <a:endParaRPr lang="en-US" sz="2000" dirty="0"/>
          </a:p>
          <a:p>
            <a:pPr lvl="1"/>
            <a:r>
              <a:rPr lang="en-US" dirty="0"/>
              <a:t>Charles agreed to the limits</a:t>
            </a:r>
            <a:endParaRPr lang="en-US" sz="2000" dirty="0"/>
          </a:p>
          <a:p>
            <a:endParaRPr lang="en-US" dirty="0"/>
          </a:p>
        </p:txBody>
      </p:sp>
      <p:sp>
        <p:nvSpPr>
          <p:cNvPr id="3" name="Title 2"/>
          <p:cNvSpPr>
            <a:spLocks noGrp="1"/>
          </p:cNvSpPr>
          <p:nvPr>
            <p:ph type="title"/>
          </p:nvPr>
        </p:nvSpPr>
        <p:spPr/>
        <p:txBody>
          <a:bodyPr/>
          <a:lstStyle/>
          <a:p>
            <a:r>
              <a:rPr lang="en-US" dirty="0" smtClean="0"/>
              <a:t>Under Charles II</a:t>
            </a:r>
            <a:endParaRPr lang="en-US" dirty="0"/>
          </a:p>
        </p:txBody>
      </p:sp>
    </p:spTree>
    <p:extLst>
      <p:ext uri="{BB962C8B-B14F-4D97-AF65-F5344CB8AC3E}">
        <p14:creationId xmlns:p14="http://schemas.microsoft.com/office/powerpoint/2010/main" val="55326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Forming Political Parties – </a:t>
            </a:r>
            <a:endParaRPr lang="en-US" sz="2400" dirty="0"/>
          </a:p>
          <a:p>
            <a:pPr lvl="1"/>
            <a:r>
              <a:rPr lang="en-US" dirty="0"/>
              <a:t>Whigs – wanted to exclude James from the throne</a:t>
            </a:r>
            <a:endParaRPr lang="en-US" sz="2000" dirty="0"/>
          </a:p>
          <a:p>
            <a:pPr lvl="1"/>
            <a:r>
              <a:rPr lang="en-US" dirty="0"/>
              <a:t>Tories – defended the hereditary policy</a:t>
            </a:r>
            <a:endParaRPr lang="en-US" sz="2000" dirty="0"/>
          </a:p>
          <a:p>
            <a:pPr lvl="1"/>
            <a:r>
              <a:rPr lang="en-US" dirty="0"/>
              <a:t>Compromise – Habeas Corpus – could not be held in prison without just cause or trial</a:t>
            </a:r>
            <a:endParaRPr lang="en-US" sz="2000" dirty="0"/>
          </a:p>
          <a:p>
            <a:pPr lvl="0"/>
            <a:r>
              <a:rPr lang="en-US" sz="2800" dirty="0"/>
              <a:t>James has a son (Catholic)</a:t>
            </a:r>
            <a:endParaRPr lang="en-US" sz="2400" dirty="0"/>
          </a:p>
          <a:p>
            <a:pPr lvl="1"/>
            <a:r>
              <a:rPr lang="en-US" dirty="0"/>
              <a:t>Force James II out and put in </a:t>
            </a:r>
            <a:r>
              <a:rPr lang="en-US" b="1" dirty="0"/>
              <a:t>William III and Mary II “Glorious Revolution” - Bloodless</a:t>
            </a:r>
            <a:endParaRPr lang="en-US" sz="2000" dirty="0"/>
          </a:p>
          <a:p>
            <a:pPr lvl="2"/>
            <a:r>
              <a:rPr lang="en-US" sz="2400" u="sng" dirty="0"/>
              <a:t>First to agree to rule the people according to Parliament</a:t>
            </a:r>
            <a:endParaRPr lang="en-US" sz="2000" dirty="0"/>
          </a:p>
          <a:p>
            <a:endParaRPr lang="en-US" dirty="0"/>
          </a:p>
        </p:txBody>
      </p:sp>
      <p:sp>
        <p:nvSpPr>
          <p:cNvPr id="3" name="Title 2"/>
          <p:cNvSpPr>
            <a:spLocks noGrp="1"/>
          </p:cNvSpPr>
          <p:nvPr>
            <p:ph type="title"/>
          </p:nvPr>
        </p:nvSpPr>
        <p:spPr/>
        <p:txBody>
          <a:bodyPr/>
          <a:lstStyle/>
          <a:p>
            <a:r>
              <a:rPr lang="en-US" dirty="0" smtClean="0"/>
              <a:t>King James II</a:t>
            </a:r>
            <a:endParaRPr lang="en-US" dirty="0"/>
          </a:p>
        </p:txBody>
      </p:sp>
    </p:spTree>
    <p:extLst>
      <p:ext uri="{BB962C8B-B14F-4D97-AF65-F5344CB8AC3E}">
        <p14:creationId xmlns:p14="http://schemas.microsoft.com/office/powerpoint/2010/main" val="258067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1688 – Who succeeds?</a:t>
            </a:r>
            <a:endParaRPr lang="en-US" dirty="0"/>
          </a:p>
        </p:txBody>
      </p:sp>
      <p:sp>
        <p:nvSpPr>
          <p:cNvPr id="3" name="Title 2"/>
          <p:cNvSpPr>
            <a:spLocks noGrp="1"/>
          </p:cNvSpPr>
          <p:nvPr>
            <p:ph type="title"/>
          </p:nvPr>
        </p:nvSpPr>
        <p:spPr/>
        <p:txBody>
          <a:bodyPr/>
          <a:lstStyle/>
          <a:p>
            <a:r>
              <a:rPr lang="en-US" dirty="0" smtClean="0"/>
              <a:t>Glorious Revolution</a:t>
            </a:r>
            <a:endParaRPr lang="en-US" dirty="0"/>
          </a:p>
        </p:txBody>
      </p:sp>
      <p:sp>
        <p:nvSpPr>
          <p:cNvPr id="4" name="Rectangle 3"/>
          <p:cNvSpPr/>
          <p:nvPr/>
        </p:nvSpPr>
        <p:spPr>
          <a:xfrm>
            <a:off x="2895600" y="1905000"/>
            <a:ext cx="3201831" cy="461665"/>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Charles II</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3886200" y="2590800"/>
            <a:ext cx="1360052" cy="461665"/>
          </a:xfrm>
          <a:prstGeom prst="rect">
            <a:avLst/>
          </a:prstGeom>
          <a:no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James</a:t>
            </a: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II</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371600" y="3352800"/>
            <a:ext cx="2768963"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Mary (Protestant)</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5257800" y="3352800"/>
            <a:ext cx="2578335" cy="461665"/>
          </a:xfrm>
          <a:prstGeom prst="rect">
            <a:avLst/>
          </a:prstGeom>
          <a:noFill/>
        </p:spPr>
        <p:txBody>
          <a:bodyPr wrap="non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James (Catholic)</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5029200" y="3733800"/>
            <a:ext cx="3352800" cy="1200329"/>
          </a:xfrm>
          <a:prstGeom prst="rect">
            <a:avLst/>
          </a:prstGeom>
          <a:noFill/>
        </p:spPr>
        <p:txBody>
          <a:bodyPr wrap="square" rtlCol="0">
            <a:spAutoFit/>
          </a:bodyPr>
          <a:lstStyle/>
          <a:p>
            <a:r>
              <a:rPr lang="en-US" dirty="0" smtClean="0"/>
              <a:t>-flees to Ireland and tries to start war  w/ England</a:t>
            </a:r>
          </a:p>
          <a:p>
            <a:r>
              <a:rPr lang="en-US" dirty="0" smtClean="0"/>
              <a:t>- fuels hatred b/w Catholics and Protestants</a:t>
            </a:r>
            <a:endParaRPr lang="en-US" dirty="0"/>
          </a:p>
        </p:txBody>
      </p:sp>
      <p:sp>
        <p:nvSpPr>
          <p:cNvPr id="9" name="TextBox 8"/>
          <p:cNvSpPr txBox="1"/>
          <p:nvPr/>
        </p:nvSpPr>
        <p:spPr>
          <a:xfrm>
            <a:off x="762000" y="4572000"/>
            <a:ext cx="4114800" cy="923330"/>
          </a:xfrm>
          <a:prstGeom prst="rect">
            <a:avLst/>
          </a:prstGeom>
          <a:noFill/>
        </p:spPr>
        <p:txBody>
          <a:bodyPr wrap="square" rtlCol="0">
            <a:spAutoFit/>
          </a:bodyPr>
          <a:lstStyle/>
          <a:p>
            <a:r>
              <a:rPr lang="en-US" b="1" dirty="0" smtClean="0"/>
              <a:t>Solution</a:t>
            </a:r>
            <a:r>
              <a:rPr lang="en-US" dirty="0" smtClean="0"/>
              <a:t> – Mary and William or Orange take the throne in </a:t>
            </a:r>
            <a:r>
              <a:rPr lang="en-US" u="sng" dirty="0" smtClean="0"/>
              <a:t>“bloodless revolt</a:t>
            </a:r>
            <a:r>
              <a:rPr lang="en-US" dirty="0" smtClean="0"/>
              <a:t>”</a:t>
            </a:r>
            <a:endParaRPr lang="en-US" dirty="0"/>
          </a:p>
        </p:txBody>
      </p:sp>
      <p:cxnSp>
        <p:nvCxnSpPr>
          <p:cNvPr id="11" name="Straight Arrow Connector 10"/>
          <p:cNvCxnSpPr/>
          <p:nvPr/>
        </p:nvCxnSpPr>
        <p:spPr>
          <a:xfrm rot="16200000" flipH="1">
            <a:off x="4228088" y="2401313"/>
            <a:ext cx="452735" cy="697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3200400" y="2971800"/>
            <a:ext cx="838200"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3000" y="2971800"/>
            <a:ext cx="9906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p:cNvCxnSpPr>
          <p:nvPr/>
        </p:nvCxnSpPr>
        <p:spPr>
          <a:xfrm flipH="1">
            <a:off x="2667000" y="3814465"/>
            <a:ext cx="89082" cy="83373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5562600"/>
            <a:ext cx="8458200" cy="707886"/>
          </a:xfrm>
          <a:prstGeom prst="rect">
            <a:avLst/>
          </a:prstGeom>
          <a:noFill/>
        </p:spPr>
        <p:txBody>
          <a:bodyPr wrap="square" rtlCol="0">
            <a:spAutoFit/>
          </a:bodyPr>
          <a:lstStyle/>
          <a:p>
            <a:r>
              <a:rPr lang="en-US" sz="2000" b="1" u="sng" dirty="0" smtClean="0"/>
              <a:t>Bill Of Rights </a:t>
            </a:r>
            <a:r>
              <a:rPr lang="en-US" dirty="0" smtClean="0"/>
              <a:t>passed: Parliament’s consent to raise taxes, habeas corpus, speech</a:t>
            </a:r>
          </a:p>
          <a:p>
            <a:r>
              <a:rPr lang="en-US" sz="2000" b="1" u="sng" dirty="0" smtClean="0"/>
              <a:t>Act of Settlement</a:t>
            </a:r>
            <a:r>
              <a:rPr lang="en-US" sz="2000" b="1" dirty="0" smtClean="0"/>
              <a:t>: </a:t>
            </a:r>
            <a:r>
              <a:rPr lang="en-US" dirty="0" smtClean="0"/>
              <a:t>no Catholic could take the throne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Led by absolute monarch – rules by “divine right” – (because God said so…)</a:t>
            </a:r>
          </a:p>
          <a:p>
            <a:r>
              <a:rPr lang="en-US" dirty="0" smtClean="0"/>
              <a:t>Parliament – acted as advisors to the king, also as the voice of the people – even though under the king’s control</a:t>
            </a:r>
          </a:p>
          <a:p>
            <a:pPr lvl="1"/>
            <a:r>
              <a:rPr lang="en-US" dirty="0" smtClean="0"/>
              <a:t>House of Lords: Nobility (clergy, landowners), appointed, served for life, stronger body of </a:t>
            </a:r>
            <a:r>
              <a:rPr lang="en-US" dirty="0" err="1" smtClean="0"/>
              <a:t>govn’t</a:t>
            </a:r>
            <a:r>
              <a:rPr lang="en-US" dirty="0" smtClean="0"/>
              <a:t>.</a:t>
            </a:r>
          </a:p>
          <a:p>
            <a:pPr lvl="1"/>
            <a:r>
              <a:rPr lang="en-US" dirty="0" smtClean="0"/>
              <a:t>House of Commons: </a:t>
            </a:r>
            <a:r>
              <a:rPr lang="en-US" dirty="0" err="1" smtClean="0"/>
              <a:t>Bergers</a:t>
            </a:r>
            <a:r>
              <a:rPr lang="en-US" dirty="0" smtClean="0"/>
              <a:t> (middle class merchants), elected, served terms, weaker body of </a:t>
            </a:r>
            <a:r>
              <a:rPr lang="en-US" dirty="0" err="1" smtClean="0"/>
              <a:t>govn’t</a:t>
            </a:r>
            <a:r>
              <a:rPr lang="en-US" dirty="0" smtClean="0"/>
              <a:t>.</a:t>
            </a:r>
            <a:endParaRPr lang="en-US" dirty="0"/>
          </a:p>
        </p:txBody>
      </p:sp>
      <p:sp>
        <p:nvSpPr>
          <p:cNvPr id="2" name="Title 1"/>
          <p:cNvSpPr>
            <a:spLocks noGrp="1"/>
          </p:cNvSpPr>
          <p:nvPr>
            <p:ph type="title"/>
          </p:nvPr>
        </p:nvSpPr>
        <p:spPr/>
        <p:txBody>
          <a:bodyPr/>
          <a:lstStyle/>
          <a:p>
            <a:r>
              <a:rPr lang="en-US" dirty="0" smtClean="0"/>
              <a:t>England Before Revolution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1 at 10.11.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 y="472817"/>
            <a:ext cx="8890000" cy="6197600"/>
          </a:xfrm>
          <a:prstGeom prst="rect">
            <a:avLst/>
          </a:prstGeom>
        </p:spPr>
      </p:pic>
    </p:spTree>
    <p:extLst>
      <p:ext uri="{BB962C8B-B14F-4D97-AF65-F5344CB8AC3E}">
        <p14:creationId xmlns:p14="http://schemas.microsoft.com/office/powerpoint/2010/main" val="316991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sz="2800" dirty="0"/>
              <a:t>Bill of Rights</a:t>
            </a:r>
            <a:endParaRPr lang="en-US" sz="2400" dirty="0"/>
          </a:p>
          <a:p>
            <a:pPr lvl="1"/>
            <a:r>
              <a:rPr lang="en-US" dirty="0"/>
              <a:t>King could not raise taxes or an army without consent of Parliament</a:t>
            </a:r>
            <a:endParaRPr lang="en-US" sz="2000" dirty="0"/>
          </a:p>
          <a:p>
            <a:pPr lvl="1"/>
            <a:r>
              <a:rPr lang="en-US" dirty="0"/>
              <a:t>Could not suspend laws</a:t>
            </a:r>
            <a:endParaRPr lang="en-US" sz="2000" dirty="0"/>
          </a:p>
          <a:p>
            <a:pPr lvl="1"/>
            <a:r>
              <a:rPr lang="en-US" dirty="0"/>
              <a:t>People had the freedom to debate</a:t>
            </a:r>
            <a:endParaRPr lang="en-US" sz="2000" dirty="0"/>
          </a:p>
          <a:p>
            <a:pPr lvl="1"/>
            <a:r>
              <a:rPr lang="en-US" dirty="0"/>
              <a:t>Trial by Jury</a:t>
            </a:r>
            <a:endParaRPr lang="en-US" sz="2000" dirty="0"/>
          </a:p>
          <a:p>
            <a:pPr lvl="1"/>
            <a:r>
              <a:rPr lang="en-US" dirty="0"/>
              <a:t>Outlawed cruel and unusual punishment</a:t>
            </a:r>
            <a:endParaRPr lang="en-US" sz="2000" dirty="0"/>
          </a:p>
          <a:p>
            <a:pPr lvl="1"/>
            <a:r>
              <a:rPr lang="en-US" dirty="0"/>
              <a:t>Right to bail and the Appeal</a:t>
            </a:r>
            <a:endParaRPr lang="en-US" sz="2000" dirty="0"/>
          </a:p>
          <a:p>
            <a:pPr lvl="0"/>
            <a:r>
              <a:rPr lang="en-US" sz="2800" dirty="0"/>
              <a:t>James II tries to get his throne back and loses (Ireland) – United Kingdom is formed – Ireland, England, Scotland</a:t>
            </a:r>
            <a:endParaRPr lang="en-US" sz="2400" dirty="0"/>
          </a:p>
          <a:p>
            <a:pPr lvl="1"/>
            <a:r>
              <a:rPr lang="en-US" dirty="0"/>
              <a:t>Parliament passes the Act of Settlement</a:t>
            </a:r>
            <a:endParaRPr lang="en-US" sz="2000" dirty="0"/>
          </a:p>
          <a:p>
            <a:pPr lvl="2"/>
            <a:r>
              <a:rPr lang="en-US" sz="2400" dirty="0"/>
              <a:t>King could not be Catholic</a:t>
            </a:r>
            <a:endParaRPr lang="en-US" sz="2000" dirty="0"/>
          </a:p>
          <a:p>
            <a:endParaRPr lang="en-US" dirty="0"/>
          </a:p>
        </p:txBody>
      </p:sp>
      <p:sp>
        <p:nvSpPr>
          <p:cNvPr id="3" name="Title 2"/>
          <p:cNvSpPr>
            <a:spLocks noGrp="1"/>
          </p:cNvSpPr>
          <p:nvPr>
            <p:ph type="title"/>
          </p:nvPr>
        </p:nvSpPr>
        <p:spPr/>
        <p:txBody>
          <a:bodyPr/>
          <a:lstStyle/>
          <a:p>
            <a:r>
              <a:rPr lang="en-US" dirty="0" smtClean="0"/>
              <a:t>William and Mary</a:t>
            </a:r>
            <a:endParaRPr lang="en-US" dirty="0"/>
          </a:p>
        </p:txBody>
      </p:sp>
    </p:spTree>
    <p:extLst>
      <p:ext uri="{BB962C8B-B14F-4D97-AF65-F5344CB8AC3E}">
        <p14:creationId xmlns:p14="http://schemas.microsoft.com/office/powerpoint/2010/main" val="2988331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1 at 10.0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06540"/>
          </a:xfrm>
          <a:prstGeom prst="rect">
            <a:avLst/>
          </a:prstGeom>
        </p:spPr>
      </p:pic>
    </p:spTree>
    <p:extLst>
      <p:ext uri="{BB962C8B-B14F-4D97-AF65-F5344CB8AC3E}">
        <p14:creationId xmlns:p14="http://schemas.microsoft.com/office/powerpoint/2010/main" val="97380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dirty="0" smtClean="0"/>
              <a:t>Hobbes </a:t>
            </a:r>
            <a:r>
              <a:rPr lang="en-US" b="1" dirty="0"/>
              <a:t>and absolute rule: </a:t>
            </a:r>
            <a:r>
              <a:rPr lang="en-US" dirty="0"/>
              <a:t>Thomas Hobbes was alarmed by the violence and disorder related to the English Civil War. In his book </a:t>
            </a:r>
            <a:r>
              <a:rPr lang="en-US" i="1" dirty="0"/>
              <a:t>Leviathan</a:t>
            </a:r>
            <a:r>
              <a:rPr lang="en-US" dirty="0"/>
              <a:t>, Hobbes recommended that governments be led by an absolute ruler, who could preserve order.</a:t>
            </a:r>
          </a:p>
          <a:p>
            <a:endParaRPr lang="en-US" dirty="0"/>
          </a:p>
        </p:txBody>
      </p:sp>
      <p:sp>
        <p:nvSpPr>
          <p:cNvPr id="3" name="Title 2"/>
          <p:cNvSpPr>
            <a:spLocks noGrp="1"/>
          </p:cNvSpPr>
          <p:nvPr>
            <p:ph type="title"/>
          </p:nvPr>
        </p:nvSpPr>
        <p:spPr/>
        <p:txBody>
          <a:bodyPr>
            <a:normAutofit fontScale="90000"/>
          </a:bodyPr>
          <a:lstStyle/>
          <a:p>
            <a:r>
              <a:rPr lang="en-US" b="1" dirty="0" smtClean="0"/>
              <a:t>Hobbes </a:t>
            </a:r>
            <a:r>
              <a:rPr lang="en-US" b="1" dirty="0"/>
              <a:t>and Locke on </a:t>
            </a:r>
            <a:r>
              <a:rPr lang="en-US" b="1" dirty="0" smtClean="0"/>
              <a:t>Government</a:t>
            </a:r>
            <a:endParaRPr lang="en-US" dirty="0"/>
          </a:p>
        </p:txBody>
      </p:sp>
    </p:spTree>
    <p:extLst>
      <p:ext uri="{BB962C8B-B14F-4D97-AF65-F5344CB8AC3E}">
        <p14:creationId xmlns:p14="http://schemas.microsoft.com/office/powerpoint/2010/main" val="95179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Locke and equality: </a:t>
            </a:r>
            <a:r>
              <a:rPr lang="en-US" dirty="0"/>
              <a:t>John Locke believed that the natural state of human beings is equality and freedom. His book </a:t>
            </a:r>
            <a:r>
              <a:rPr lang="en-US" i="1" dirty="0"/>
              <a:t>Two Treatises of Government </a:t>
            </a:r>
            <a:r>
              <a:rPr lang="en-US" dirty="0"/>
              <a:t>argues against the absolute rule of one person.</a:t>
            </a:r>
          </a:p>
          <a:p>
            <a:pPr lvl="0"/>
            <a:r>
              <a:rPr lang="en-US" b="1" dirty="0"/>
              <a:t>Locke's influence abroad: </a:t>
            </a:r>
            <a:r>
              <a:rPr lang="en-US" dirty="0"/>
              <a:t>Locke's idea that all humans had certain natural rights was influential outside of England. It influenced leaders in other European countries and in the United States. Parts of the Declaration of Independence and the U.S. Constitution are based on the ideas of Locke.</a:t>
            </a:r>
          </a:p>
          <a:p>
            <a:endParaRPr lang="en-US" dirty="0"/>
          </a:p>
        </p:txBody>
      </p:sp>
      <p:sp>
        <p:nvSpPr>
          <p:cNvPr id="3" name="Title 2"/>
          <p:cNvSpPr>
            <a:spLocks noGrp="1"/>
          </p:cNvSpPr>
          <p:nvPr>
            <p:ph type="title"/>
          </p:nvPr>
        </p:nvSpPr>
        <p:spPr/>
        <p:txBody>
          <a:bodyPr>
            <a:normAutofit fontScale="90000"/>
          </a:bodyPr>
          <a:lstStyle/>
          <a:p>
            <a:r>
              <a:rPr lang="en-US" b="1" dirty="0"/>
              <a:t>Hobbes and Locke on Government</a:t>
            </a:r>
            <a:endParaRPr lang="en-US" dirty="0"/>
          </a:p>
        </p:txBody>
      </p:sp>
    </p:spTree>
    <p:extLst>
      <p:ext uri="{BB962C8B-B14F-4D97-AF65-F5344CB8AC3E}">
        <p14:creationId xmlns:p14="http://schemas.microsoft.com/office/powerpoint/2010/main" val="341601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Religion</a:t>
            </a:r>
          </a:p>
          <a:p>
            <a:pPr lvl="1"/>
            <a:r>
              <a:rPr lang="en-US" dirty="0" smtClean="0"/>
              <a:t>Anglican (Church of England)</a:t>
            </a:r>
          </a:p>
          <a:p>
            <a:pPr lvl="2"/>
            <a:r>
              <a:rPr lang="en-US" dirty="0" smtClean="0"/>
              <a:t>Protestant church, but had Catholic style services.</a:t>
            </a:r>
          </a:p>
          <a:p>
            <a:pPr lvl="2"/>
            <a:r>
              <a:rPr lang="en-US" dirty="0" smtClean="0"/>
              <a:t>All people expected to be COE members.</a:t>
            </a:r>
          </a:p>
          <a:p>
            <a:pPr lvl="2">
              <a:buNone/>
            </a:pPr>
            <a:endParaRPr lang="en-US" dirty="0" smtClean="0"/>
          </a:p>
          <a:p>
            <a:pPr lvl="1">
              <a:buNone/>
            </a:pPr>
            <a:r>
              <a:rPr lang="en-US" dirty="0" smtClean="0"/>
              <a:t>Puritans                      Anglicans                      Catholics</a:t>
            </a:r>
          </a:p>
          <a:p>
            <a:pPr lvl="1">
              <a:buNone/>
            </a:pPr>
            <a:r>
              <a:rPr lang="en-US" sz="1600" dirty="0"/>
              <a:t> </a:t>
            </a:r>
            <a:r>
              <a:rPr lang="en-US" sz="1600" dirty="0" smtClean="0"/>
              <a:t>  Want to rid                                           (COE)</a:t>
            </a:r>
          </a:p>
          <a:p>
            <a:pPr lvl="1">
              <a:buNone/>
            </a:pPr>
            <a:r>
              <a:rPr lang="en-US" sz="1600" dirty="0" smtClean="0"/>
              <a:t>COE of Catholic </a:t>
            </a:r>
          </a:p>
          <a:p>
            <a:pPr lvl="1">
              <a:buNone/>
            </a:pPr>
            <a:r>
              <a:rPr lang="en-US" sz="1600" dirty="0" smtClean="0"/>
              <a:t>     influence</a:t>
            </a:r>
          </a:p>
        </p:txBody>
      </p:sp>
      <p:sp>
        <p:nvSpPr>
          <p:cNvPr id="2" name="Title 1"/>
          <p:cNvSpPr>
            <a:spLocks noGrp="1"/>
          </p:cNvSpPr>
          <p:nvPr>
            <p:ph type="title"/>
          </p:nvPr>
        </p:nvSpPr>
        <p:spPr/>
        <p:txBody>
          <a:bodyPr/>
          <a:lstStyle/>
          <a:p>
            <a:r>
              <a:rPr lang="en-US" dirty="0" smtClean="0"/>
              <a:t>England Before Revolution</a:t>
            </a:r>
            <a:endParaRPr lang="en-US" dirty="0"/>
          </a:p>
        </p:txBody>
      </p:sp>
      <p:cxnSp>
        <p:nvCxnSpPr>
          <p:cNvPr id="5" name="Straight Connector 4"/>
          <p:cNvCxnSpPr/>
          <p:nvPr/>
        </p:nvCxnSpPr>
        <p:spPr>
          <a:xfrm>
            <a:off x="2209800" y="37338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29200" y="3733800"/>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486400" y="3886200"/>
            <a:ext cx="91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1 at 10.06.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66560"/>
          </a:xfrm>
          <a:prstGeom prst="rect">
            <a:avLst/>
          </a:prstGeom>
        </p:spPr>
      </p:pic>
    </p:spTree>
    <p:extLst>
      <p:ext uri="{BB962C8B-B14F-4D97-AF65-F5344CB8AC3E}">
        <p14:creationId xmlns:p14="http://schemas.microsoft.com/office/powerpoint/2010/main" val="422354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les I.bmp"/>
          <p:cNvPicPr>
            <a:picLocks noGrp="1" noChangeAspect="1"/>
          </p:cNvPicPr>
          <p:nvPr>
            <p:ph idx="1"/>
          </p:nvPr>
        </p:nvPicPr>
        <p:blipFill>
          <a:blip r:embed="rId2" cstate="print"/>
          <a:stretch>
            <a:fillRect/>
          </a:stretch>
        </p:blipFill>
        <p:spPr>
          <a:xfrm>
            <a:off x="4495800" y="1295400"/>
            <a:ext cx="3886200" cy="5050085"/>
          </a:xfrm>
        </p:spPr>
      </p:pic>
      <p:sp>
        <p:nvSpPr>
          <p:cNvPr id="2" name="Title 1"/>
          <p:cNvSpPr>
            <a:spLocks noGrp="1"/>
          </p:cNvSpPr>
          <p:nvPr>
            <p:ph type="title"/>
          </p:nvPr>
        </p:nvSpPr>
        <p:spPr/>
        <p:txBody>
          <a:bodyPr/>
          <a:lstStyle/>
          <a:p>
            <a:r>
              <a:rPr lang="en-US" dirty="0" smtClean="0"/>
              <a:t>Charles I – King of England</a:t>
            </a:r>
            <a:endParaRPr lang="en-US" dirty="0"/>
          </a:p>
        </p:txBody>
      </p:sp>
      <p:sp>
        <p:nvSpPr>
          <p:cNvPr id="5" name="TextBox 4"/>
          <p:cNvSpPr txBox="1"/>
          <p:nvPr/>
        </p:nvSpPr>
        <p:spPr>
          <a:xfrm>
            <a:off x="533400" y="1676400"/>
            <a:ext cx="3657600" cy="4031873"/>
          </a:xfrm>
          <a:prstGeom prst="rect">
            <a:avLst/>
          </a:prstGeom>
          <a:noFill/>
        </p:spPr>
        <p:txBody>
          <a:bodyPr wrap="square" rtlCol="0">
            <a:spAutoFit/>
          </a:bodyPr>
          <a:lstStyle/>
          <a:p>
            <a:pPr algn="ctr"/>
            <a:r>
              <a:rPr lang="en-US" sz="3200" dirty="0" smtClean="0"/>
              <a:t>The most interesting thing about Charles I is that he was five feet six inches tall at the start of his reign, but only four feet eight inches tall at the end of it.</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1) Unpopular Methods of Rule</a:t>
            </a:r>
          </a:p>
          <a:p>
            <a:pPr lvl="1"/>
            <a:r>
              <a:rPr lang="en-US" sz="2600" dirty="0" smtClean="0"/>
              <a:t>Often occurs  where people have no voting rights</a:t>
            </a:r>
          </a:p>
          <a:p>
            <a:pPr lvl="1"/>
            <a:r>
              <a:rPr lang="en-US" sz="2600" dirty="0" smtClean="0"/>
              <a:t>King Charles I believed in absolute monarchy – (not popular with parliament.)</a:t>
            </a:r>
          </a:p>
          <a:p>
            <a:pPr lvl="2"/>
            <a:r>
              <a:rPr lang="en-US" sz="2400" dirty="0" smtClean="0"/>
              <a:t>Repeatedly asks parliament for money to spend on wars, then dissolves parliament when they don’t give it to him.  </a:t>
            </a:r>
            <a:endParaRPr lang="en-US" sz="2400" dirty="0"/>
          </a:p>
        </p:txBody>
      </p:sp>
      <p:sp>
        <p:nvSpPr>
          <p:cNvPr id="2" name="Title 1"/>
          <p:cNvSpPr>
            <a:spLocks noGrp="1"/>
          </p:cNvSpPr>
          <p:nvPr>
            <p:ph type="title"/>
          </p:nvPr>
        </p:nvSpPr>
        <p:spPr/>
        <p:txBody>
          <a:bodyPr/>
          <a:lstStyle/>
          <a:p>
            <a:r>
              <a:rPr lang="en-US" dirty="0" smtClean="0"/>
              <a:t>Causes of Revolution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smtClean="0"/>
              <a:t>Specific groups are treated better or worse.</a:t>
            </a:r>
          </a:p>
          <a:p>
            <a:pPr lvl="1"/>
            <a:r>
              <a:rPr lang="en-US" sz="3200" dirty="0" smtClean="0"/>
              <a:t>Charles I used martial law in areas that people protested – took away their rights, and imprisoned them.</a:t>
            </a:r>
          </a:p>
          <a:p>
            <a:pPr lvl="1"/>
            <a:r>
              <a:rPr lang="en-US" sz="3200" dirty="0" smtClean="0"/>
              <a:t>Orders people in coastal cities to pay “Ship Money” to fund his spending habits</a:t>
            </a:r>
            <a:r>
              <a:rPr lang="en-US" dirty="0" smtClean="0"/>
              <a:t>.</a:t>
            </a:r>
            <a:endParaRPr lang="en-US" dirty="0"/>
          </a:p>
        </p:txBody>
      </p:sp>
      <p:sp>
        <p:nvSpPr>
          <p:cNvPr id="2" name="Title 1"/>
          <p:cNvSpPr>
            <a:spLocks noGrp="1"/>
          </p:cNvSpPr>
          <p:nvPr>
            <p:ph type="title"/>
          </p:nvPr>
        </p:nvSpPr>
        <p:spPr/>
        <p:txBody>
          <a:bodyPr/>
          <a:lstStyle/>
          <a:p>
            <a:r>
              <a:rPr lang="en-US" dirty="0" smtClean="0"/>
              <a:t>Social Injustice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Pride in your people or country</a:t>
            </a:r>
          </a:p>
          <a:p>
            <a:pPr lvl="1"/>
            <a:r>
              <a:rPr lang="en-US" sz="3200" dirty="0" smtClean="0"/>
              <a:t>English wanted a ruler that would follow the Rule of Law. (Monarchy with limits – rule by the people.)</a:t>
            </a:r>
            <a:endParaRPr lang="en-US" sz="3200" dirty="0"/>
          </a:p>
        </p:txBody>
      </p:sp>
      <p:sp>
        <p:nvSpPr>
          <p:cNvPr id="2" name="Title 1"/>
          <p:cNvSpPr>
            <a:spLocks noGrp="1"/>
          </p:cNvSpPr>
          <p:nvPr>
            <p:ph type="title"/>
          </p:nvPr>
        </p:nvSpPr>
        <p:spPr/>
        <p:txBody>
          <a:bodyPr/>
          <a:lstStyle/>
          <a:p>
            <a:r>
              <a:rPr lang="en-US" dirty="0" smtClean="0"/>
              <a:t>Nationalism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Money! Taxes, land ownership, disparity of wealth, unemployment, pay rates.</a:t>
            </a:r>
          </a:p>
          <a:p>
            <a:r>
              <a:rPr lang="en-US" sz="3200" dirty="0" smtClean="0"/>
              <a:t>Costly wars and royal spending creating debt.</a:t>
            </a:r>
          </a:p>
          <a:p>
            <a:r>
              <a:rPr lang="en-US" sz="3200" dirty="0" smtClean="0"/>
              <a:t>Ship money – taxes on shipping </a:t>
            </a:r>
          </a:p>
          <a:p>
            <a:r>
              <a:rPr lang="en-US" sz="3200" dirty="0" smtClean="0"/>
              <a:t>Charles I also forced nobles to give him loans.</a:t>
            </a:r>
            <a:endParaRPr lang="en-US" sz="3200" dirty="0"/>
          </a:p>
        </p:txBody>
      </p:sp>
      <p:sp>
        <p:nvSpPr>
          <p:cNvPr id="2" name="Title 1"/>
          <p:cNvSpPr>
            <a:spLocks noGrp="1"/>
          </p:cNvSpPr>
          <p:nvPr>
            <p:ph type="title"/>
          </p:nvPr>
        </p:nvSpPr>
        <p:spPr/>
        <p:txBody>
          <a:bodyPr/>
          <a:lstStyle/>
          <a:p>
            <a:r>
              <a:rPr lang="en-US" dirty="0" smtClean="0"/>
              <a:t>Economic Problems</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2336</TotalTime>
  <Words>960</Words>
  <Application>Microsoft Macintosh PowerPoint</Application>
  <PresentationFormat>On-screen Show (4:3)</PresentationFormat>
  <Paragraphs>119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vt:lpstr>
      <vt:lpstr>English Revolution and Reform</vt:lpstr>
      <vt:lpstr>England Before Revolution</vt:lpstr>
      <vt:lpstr>England Before Revolution</vt:lpstr>
      <vt:lpstr>PowerPoint Presentation</vt:lpstr>
      <vt:lpstr>Charles I – King of England</vt:lpstr>
      <vt:lpstr>Causes of Revolution</vt:lpstr>
      <vt:lpstr>Social Injustice</vt:lpstr>
      <vt:lpstr>Nationalism</vt:lpstr>
      <vt:lpstr>Economic Problems</vt:lpstr>
      <vt:lpstr>Enlightenment Ideas</vt:lpstr>
      <vt:lpstr>Religious Intolerance</vt:lpstr>
      <vt:lpstr>Causes of Revolution</vt:lpstr>
      <vt:lpstr>Review!!</vt:lpstr>
      <vt:lpstr>Civil War begins…</vt:lpstr>
      <vt:lpstr>Commonwealth begins</vt:lpstr>
      <vt:lpstr>Cromwell Restoration</vt:lpstr>
      <vt:lpstr>Under Charles II</vt:lpstr>
      <vt:lpstr>King James II</vt:lpstr>
      <vt:lpstr>Glorious Revolution</vt:lpstr>
      <vt:lpstr>PowerPoint Presentation</vt:lpstr>
      <vt:lpstr>William and Mary</vt:lpstr>
      <vt:lpstr>PowerPoint Presentation</vt:lpstr>
      <vt:lpstr>Hobbes and Locke on Government</vt:lpstr>
      <vt:lpstr>Hobbes and Locke on Government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Revolution and Reform</dc:title>
  <dc:creator>LS</dc:creator>
  <cp:lastModifiedBy>Abbie</cp:lastModifiedBy>
  <cp:revision>35</cp:revision>
  <dcterms:created xsi:type="dcterms:W3CDTF">2011-03-11T03:10:54Z</dcterms:created>
  <dcterms:modified xsi:type="dcterms:W3CDTF">2014-03-12T14:18:36Z</dcterms:modified>
</cp:coreProperties>
</file>