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57" r:id="rId3"/>
    <p:sldId id="275" r:id="rId4"/>
    <p:sldId id="258" r:id="rId5"/>
    <p:sldId id="259" r:id="rId6"/>
    <p:sldId id="276" r:id="rId7"/>
    <p:sldId id="260" r:id="rId8"/>
    <p:sldId id="261" r:id="rId9"/>
    <p:sldId id="277" r:id="rId10"/>
    <p:sldId id="262" r:id="rId11"/>
    <p:sldId id="263" r:id="rId12"/>
    <p:sldId id="299" r:id="rId13"/>
    <p:sldId id="267" r:id="rId14"/>
    <p:sldId id="279" r:id="rId15"/>
    <p:sldId id="301" r:id="rId16"/>
    <p:sldId id="268" r:id="rId17"/>
    <p:sldId id="300" r:id="rId18"/>
    <p:sldId id="269" r:id="rId19"/>
    <p:sldId id="270" r:id="rId20"/>
    <p:sldId id="309" r:id="rId21"/>
    <p:sldId id="271" r:id="rId22"/>
    <p:sldId id="264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6" r:id="rId33"/>
    <p:sldId id="297" r:id="rId34"/>
    <p:sldId id="298" r:id="rId35"/>
    <p:sldId id="290" r:id="rId36"/>
    <p:sldId id="291" r:id="rId37"/>
    <p:sldId id="292" r:id="rId38"/>
    <p:sldId id="293" r:id="rId39"/>
    <p:sldId id="302" r:id="rId40"/>
    <p:sldId id="303" r:id="rId41"/>
    <p:sldId id="304" r:id="rId42"/>
    <p:sldId id="294" r:id="rId43"/>
    <p:sldId id="305" r:id="rId44"/>
    <p:sldId id="306" r:id="rId45"/>
    <p:sldId id="307" r:id="rId46"/>
    <p:sldId id="308" r:id="rId47"/>
    <p:sldId id="295" r:id="rId48"/>
    <p:sldId id="26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1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3516-EA5C-244D-96FF-E01AFE8863BD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8DF4F71-AA13-6A4B-A3B0-C0F2BA8A95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and World War II</a:t>
            </a:r>
            <a:br>
              <a:rPr lang="en-US" dirty="0" smtClean="0"/>
            </a:br>
            <a:r>
              <a:rPr lang="en-US" dirty="0" smtClean="0"/>
              <a:t>1941-1945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6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Forced </a:t>
            </a:r>
            <a:r>
              <a:rPr lang="en-US" b="1" dirty="0" smtClean="0"/>
              <a:t>Relocation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Japanese discrimination: Japanese </a:t>
            </a:r>
            <a:r>
              <a:rPr lang="en-US" dirty="0"/>
              <a:t>homes and businesses were vandalized. They could not cash checks or buy goods.</a:t>
            </a:r>
          </a:p>
          <a:p>
            <a:pPr lvl="0"/>
            <a:r>
              <a:rPr lang="en-US" b="1" dirty="0"/>
              <a:t>Internment Camps</a:t>
            </a:r>
            <a:r>
              <a:rPr lang="en-US" dirty="0"/>
              <a:t> </a:t>
            </a:r>
            <a:endParaRPr lang="en-US" dirty="0"/>
          </a:p>
          <a:p>
            <a:pPr lvl="1"/>
            <a:r>
              <a:rPr lang="en-US" dirty="0" smtClean="0"/>
              <a:t>1942 </a:t>
            </a:r>
            <a:r>
              <a:rPr lang="en-US" dirty="0"/>
              <a:t>the </a:t>
            </a:r>
            <a:r>
              <a:rPr lang="en-US" dirty="0" smtClean="0"/>
              <a:t>gov’t </a:t>
            </a:r>
            <a:r>
              <a:rPr lang="en-US" dirty="0"/>
              <a:t>declared the West </a:t>
            </a:r>
            <a:r>
              <a:rPr lang="en-US" dirty="0" smtClean="0"/>
              <a:t>Coast </a:t>
            </a:r>
            <a:r>
              <a:rPr lang="en-US" dirty="0"/>
              <a:t>military zone. People of </a:t>
            </a:r>
            <a:endParaRPr lang="en-US" dirty="0" smtClean="0"/>
          </a:p>
          <a:p>
            <a:pPr lvl="1"/>
            <a:r>
              <a:rPr lang="en-US" dirty="0" smtClean="0"/>
              <a:t>Japanese Americans citizens sent to internment </a:t>
            </a:r>
            <a:r>
              <a:rPr lang="en-US" dirty="0"/>
              <a:t>camps farther inland.</a:t>
            </a:r>
          </a:p>
          <a:p>
            <a:pPr lvl="1"/>
            <a:r>
              <a:rPr lang="en-US" dirty="0" smtClean="0"/>
              <a:t>German </a:t>
            </a:r>
            <a:r>
              <a:rPr lang="en-US" dirty="0"/>
              <a:t>and Italian descent were also interned.</a:t>
            </a:r>
          </a:p>
          <a:p>
            <a:pPr lvl="0"/>
            <a:r>
              <a:rPr lang="en-US" b="1" dirty="0"/>
              <a:t>Supreme Court </a:t>
            </a:r>
            <a:r>
              <a:rPr lang="en-US" b="1" dirty="0" smtClean="0"/>
              <a:t>Decisions</a:t>
            </a:r>
          </a:p>
          <a:p>
            <a:pPr lvl="1"/>
            <a:r>
              <a:rPr lang="en-US" dirty="0" smtClean="0"/>
              <a:t>Upheld </a:t>
            </a:r>
            <a:r>
              <a:rPr lang="en-US" dirty="0" smtClean="0"/>
              <a:t>because </a:t>
            </a:r>
            <a:r>
              <a:rPr lang="en-US" dirty="0"/>
              <a:t>it was based not on race, but on “military urgency.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later </a:t>
            </a:r>
            <a:r>
              <a:rPr lang="en-US" dirty="0"/>
              <a:t>the court ruled that U.S. citizens could not be held against their will. This led to the release of Japanese Americans from the camps.</a:t>
            </a:r>
          </a:p>
          <a:p>
            <a:pPr lvl="0"/>
            <a:r>
              <a:rPr lang="en-US" b="1" i="1" dirty="0" smtClean="0"/>
              <a:t>1988</a:t>
            </a:r>
            <a:r>
              <a:rPr lang="en-US" dirty="0" smtClean="0"/>
              <a:t> </a:t>
            </a:r>
            <a:r>
              <a:rPr lang="en-US" dirty="0"/>
              <a:t>President Ronald Reagan apologized to Japanese Americans on behalf of the U.S. government. </a:t>
            </a:r>
            <a:endParaRPr lang="en-US" dirty="0" smtClean="0"/>
          </a:p>
          <a:p>
            <a:pPr lvl="1"/>
            <a:r>
              <a:rPr lang="en-US" dirty="0" smtClean="0"/>
              <a:t>Each s</a:t>
            </a:r>
            <a:r>
              <a:rPr lang="en-US" dirty="0" smtClean="0"/>
              <a:t>urviving </a:t>
            </a:r>
            <a:r>
              <a:rPr lang="en-US" dirty="0"/>
              <a:t>internee was given $20,000 in reparations.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5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Scrap </a:t>
            </a:r>
            <a:r>
              <a:rPr lang="en-US" b="1" dirty="0"/>
              <a:t>Drives</a:t>
            </a:r>
            <a:r>
              <a:rPr lang="en-US" dirty="0"/>
              <a:t> </a:t>
            </a:r>
            <a:endParaRPr lang="en-US" dirty="0"/>
          </a:p>
          <a:p>
            <a:pPr lvl="1"/>
            <a:r>
              <a:rPr lang="en-US" dirty="0" smtClean="0"/>
              <a:t>collected </a:t>
            </a:r>
            <a:r>
              <a:rPr lang="en-US" dirty="0"/>
              <a:t>raw materials to aid in military </a:t>
            </a:r>
            <a:r>
              <a:rPr lang="en-US" dirty="0" smtClean="0"/>
              <a:t>prod. 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donated pots, tires, cans, car parts, and broken toys.</a:t>
            </a:r>
          </a:p>
          <a:p>
            <a:pPr lvl="0"/>
            <a:r>
              <a:rPr lang="en-US" b="1" dirty="0" smtClean="0"/>
              <a:t>Victory Gardens</a:t>
            </a:r>
          </a:p>
          <a:p>
            <a:pPr lvl="1"/>
            <a:r>
              <a:rPr lang="en-US" dirty="0" smtClean="0"/>
              <a:t>grew </a:t>
            </a:r>
            <a:r>
              <a:rPr lang="en-US" dirty="0"/>
              <a:t>fruits and vegetables in virtually any available space in cities, suburbs, and rural areas to provide food.</a:t>
            </a:r>
          </a:p>
          <a:p>
            <a:pPr lvl="0"/>
            <a:r>
              <a:rPr lang="en-US" b="1" dirty="0"/>
              <a:t>Rationing </a:t>
            </a:r>
            <a:endParaRPr lang="en-US" b="1" dirty="0" smtClean="0"/>
          </a:p>
          <a:p>
            <a:pPr lvl="1"/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gov’t placed </a:t>
            </a:r>
            <a:r>
              <a:rPr lang="en-US" dirty="0"/>
              <a:t>limits on purchasing items ranging from meat to shoes to gasoline.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3" y="-137289"/>
            <a:ext cx="695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Halting the </a:t>
            </a:r>
            <a:r>
              <a:rPr lang="en-US" dirty="0" smtClean="0"/>
              <a:t>Germans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Military Strategy</a:t>
            </a:r>
            <a:endParaRPr lang="en-US" dirty="0" smtClean="0"/>
          </a:p>
          <a:p>
            <a:pPr lvl="1"/>
            <a:r>
              <a:rPr lang="en-US" dirty="0" smtClean="0"/>
              <a:t>first </a:t>
            </a:r>
            <a:r>
              <a:rPr lang="en-US" dirty="0"/>
              <a:t>attack the periphery of the German empire before engaging Germany in </a:t>
            </a:r>
            <a:r>
              <a:rPr lang="en-US" dirty="0" smtClean="0"/>
              <a:t>Eur. </a:t>
            </a:r>
          </a:p>
          <a:p>
            <a:pPr lvl="1"/>
            <a:r>
              <a:rPr lang="en-US" dirty="0" smtClean="0"/>
              <a:t>Allied </a:t>
            </a:r>
            <a:r>
              <a:rPr lang="en-US" dirty="0"/>
              <a:t>forces invaded German-controlled North Africa in </a:t>
            </a:r>
            <a:r>
              <a:rPr lang="en-US" dirty="0" smtClean="0"/>
              <a:t>1942</a:t>
            </a:r>
            <a:endParaRPr lang="en-US" dirty="0"/>
          </a:p>
          <a:p>
            <a:pPr lvl="0"/>
            <a:r>
              <a:rPr lang="en-US" b="1" dirty="0"/>
              <a:t>El Alamein and </a:t>
            </a:r>
            <a:r>
              <a:rPr lang="en-US" b="1" dirty="0" err="1"/>
              <a:t>Kasserine</a:t>
            </a:r>
            <a:r>
              <a:rPr lang="en-US" b="1" dirty="0"/>
              <a:t> Pass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Br. Victory @ </a:t>
            </a:r>
            <a:r>
              <a:rPr lang="en-US" dirty="0" smtClean="0"/>
              <a:t>El </a:t>
            </a:r>
            <a:r>
              <a:rPr lang="en-US" dirty="0"/>
              <a:t>Alamein in </a:t>
            </a:r>
            <a:r>
              <a:rPr lang="en-US" dirty="0" smtClean="0"/>
              <a:t>Nov. </a:t>
            </a:r>
            <a:r>
              <a:rPr lang="en-US" dirty="0"/>
              <a:t>1942 that helped secure the Suez Canal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Am. </a:t>
            </a:r>
            <a:r>
              <a:rPr lang="en-US" dirty="0"/>
              <a:t>l</a:t>
            </a:r>
            <a:r>
              <a:rPr lang="en-US" dirty="0" smtClean="0"/>
              <a:t>ost Battle </a:t>
            </a:r>
            <a:r>
              <a:rPr lang="en-US" dirty="0"/>
              <a:t>of </a:t>
            </a:r>
            <a:r>
              <a:rPr lang="en-US" dirty="0" err="1"/>
              <a:t>Kasserine</a:t>
            </a:r>
            <a:r>
              <a:rPr lang="en-US" dirty="0"/>
              <a:t> Pass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British </a:t>
            </a:r>
            <a:r>
              <a:rPr lang="en-US" dirty="0"/>
              <a:t>and U.S. forces ultimately forced German troops to surrender in North Africa in May 1943.</a:t>
            </a:r>
          </a:p>
          <a:p>
            <a:pPr lvl="0"/>
            <a:r>
              <a:rPr lang="en-US" b="1" dirty="0" smtClean="0"/>
              <a:t>Allied and Axis Leaders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German forces in North Africa were commanded by Erwin Rommel, nicknamed the “Desert Fox.” </a:t>
            </a:r>
          </a:p>
          <a:p>
            <a:pPr lvl="1"/>
            <a:r>
              <a:rPr lang="en-US" dirty="0" smtClean="0"/>
              <a:t>Generals Dwight D. Eisenhower and George Patton commanded U.S. forces in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8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Battle of the </a:t>
            </a:r>
            <a:r>
              <a:rPr lang="en-US" b="1" dirty="0" smtClean="0"/>
              <a:t>Atlantic</a:t>
            </a:r>
            <a:r>
              <a:rPr lang="en-US" dirty="0" smtClean="0"/>
              <a:t> - 1942</a:t>
            </a:r>
            <a:r>
              <a:rPr lang="en-US" dirty="0"/>
              <a:t>, </a:t>
            </a:r>
            <a:r>
              <a:rPr lang="en-US" dirty="0" smtClean="0"/>
              <a:t>Am. </a:t>
            </a:r>
            <a:r>
              <a:rPr lang="en-US" dirty="0"/>
              <a:t>and </a:t>
            </a:r>
            <a:r>
              <a:rPr lang="en-US" dirty="0" smtClean="0"/>
              <a:t>Ger. </a:t>
            </a:r>
            <a:r>
              <a:rPr lang="en-US" dirty="0"/>
              <a:t>ships faced </a:t>
            </a:r>
            <a:r>
              <a:rPr lang="en-US" dirty="0" smtClean="0"/>
              <a:t>off </a:t>
            </a:r>
          </a:p>
          <a:p>
            <a:pPr lvl="1"/>
            <a:r>
              <a:rPr lang="en-US" dirty="0" smtClean="0"/>
              <a:t>Convoys </a:t>
            </a:r>
            <a:r>
              <a:rPr lang="en-US" dirty="0"/>
              <a:t>of warships escorted cargo ships to help prevent German attacks. </a:t>
            </a:r>
            <a:endParaRPr lang="en-US" dirty="0" smtClean="0"/>
          </a:p>
          <a:p>
            <a:pPr lvl="1"/>
            <a:r>
              <a:rPr lang="en-US" dirty="0" smtClean="0"/>
              <a:t>U.S</a:t>
            </a:r>
            <a:r>
              <a:rPr lang="en-US" dirty="0"/>
              <a:t>. military technology </a:t>
            </a:r>
            <a:r>
              <a:rPr lang="en-US" dirty="0" smtClean="0"/>
              <a:t>turned </a:t>
            </a:r>
            <a:r>
              <a:rPr lang="en-US" dirty="0"/>
              <a:t>the conflict in favor of the Allies.</a:t>
            </a:r>
          </a:p>
          <a:p>
            <a:pPr lvl="0"/>
            <a:r>
              <a:rPr lang="en-US" b="1" dirty="0"/>
              <a:t>Battle of Stalingrad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Ger. </a:t>
            </a:r>
            <a:r>
              <a:rPr lang="en-US" dirty="0"/>
              <a:t>forces invaded the S</a:t>
            </a:r>
            <a:r>
              <a:rPr lang="en-US" dirty="0" smtClean="0"/>
              <a:t>U </a:t>
            </a:r>
            <a:r>
              <a:rPr lang="en-US" dirty="0"/>
              <a:t>in </a:t>
            </a:r>
            <a:r>
              <a:rPr lang="en-US" dirty="0" smtClean="0"/>
              <a:t>1942</a:t>
            </a:r>
            <a:r>
              <a:rPr lang="en-US" dirty="0"/>
              <a:t>. By </a:t>
            </a:r>
            <a:r>
              <a:rPr lang="en-US" dirty="0" smtClean="0"/>
              <a:t>winter, </a:t>
            </a:r>
            <a:r>
              <a:rPr lang="en-US" dirty="0"/>
              <a:t>they had reached </a:t>
            </a:r>
            <a:r>
              <a:rPr lang="en-US" dirty="0" smtClean="0"/>
              <a:t>Stalingrad (street to street battle – ugly fight, lots of civilian causalities)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combination </a:t>
            </a:r>
            <a:r>
              <a:rPr lang="en-US" dirty="0" smtClean="0"/>
              <a:t>of </a:t>
            </a:r>
            <a:r>
              <a:rPr lang="en-US" dirty="0"/>
              <a:t>cold and Soviet reinforcements led to a German surrender in February 1943, putting </a:t>
            </a:r>
            <a:r>
              <a:rPr lang="en-US" dirty="0" err="1" smtClean="0"/>
              <a:t>Ger</a:t>
            </a:r>
            <a:r>
              <a:rPr lang="en-US" dirty="0" smtClean="0"/>
              <a:t> </a:t>
            </a:r>
            <a:r>
              <a:rPr lang="en-US" dirty="0"/>
              <a:t>on the defensive and turning the tide of the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4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3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5" y="0"/>
            <a:ext cx="7703931" cy="68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7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European </a:t>
            </a:r>
            <a:r>
              <a:rPr lang="en-US" b="1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Strategic </a:t>
            </a:r>
            <a:r>
              <a:rPr lang="en-US" b="1" dirty="0"/>
              <a:t>Bombing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bombing </a:t>
            </a:r>
            <a:r>
              <a:rPr lang="en-US" dirty="0"/>
              <a:t>campaign against Germany, destroying factories and rail lines.</a:t>
            </a:r>
          </a:p>
          <a:p>
            <a:pPr lvl="0"/>
            <a:r>
              <a:rPr lang="en-US" b="1" dirty="0" smtClean="0"/>
              <a:t>Sicily</a:t>
            </a:r>
            <a:endParaRPr lang="en-US" dirty="0" smtClean="0"/>
          </a:p>
          <a:p>
            <a:pPr lvl="1"/>
            <a:r>
              <a:rPr lang="en-US" dirty="0" smtClean="0"/>
              <a:t>Eisenhower</a:t>
            </a:r>
            <a:r>
              <a:rPr lang="en-US" dirty="0"/>
              <a:t>, Patton, and British general Bernard Montgomery led attacks on Sicily in 1943. Italy soon surrendered.</a:t>
            </a:r>
          </a:p>
          <a:p>
            <a:pPr lvl="0"/>
            <a:r>
              <a:rPr lang="en-US" b="1" dirty="0"/>
              <a:t>Anzio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err="1" smtClean="0"/>
              <a:t>Ger</a:t>
            </a:r>
            <a:r>
              <a:rPr lang="en-US" dirty="0" smtClean="0"/>
              <a:t> </a:t>
            </a:r>
            <a:r>
              <a:rPr lang="en-US" dirty="0"/>
              <a:t>forces regained control of </a:t>
            </a:r>
            <a:r>
              <a:rPr lang="en-US" dirty="0" smtClean="0"/>
              <a:t>n. </a:t>
            </a:r>
            <a:r>
              <a:rPr lang="en-US" dirty="0"/>
              <a:t>Italy. Allied forces invaded at Anzio, near Rome, and spent months fighting </a:t>
            </a:r>
            <a:r>
              <a:rPr lang="en-US" dirty="0" smtClean="0"/>
              <a:t>before </a:t>
            </a:r>
            <a:r>
              <a:rPr lang="en-US" dirty="0"/>
              <a:t>the Germans finally retreated.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7" y="0"/>
            <a:ext cx="7423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Tehran </a:t>
            </a:r>
            <a:r>
              <a:rPr lang="en-US" b="1" dirty="0" smtClean="0"/>
              <a:t>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Tehran </a:t>
            </a:r>
            <a:r>
              <a:rPr lang="en-US" b="1" dirty="0"/>
              <a:t>Conference</a:t>
            </a:r>
            <a:r>
              <a:rPr lang="en-US" dirty="0"/>
              <a:t> Roosevelt, Churchill, and Stalin met at Tehran, Iran, in late </a:t>
            </a:r>
            <a:r>
              <a:rPr lang="en-US" dirty="0" smtClean="0"/>
              <a:t>‘</a:t>
            </a:r>
            <a:r>
              <a:rPr lang="en-US" dirty="0" smtClean="0"/>
              <a:t>43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b="1" dirty="0" smtClean="0"/>
              <a:t>Soviet </a:t>
            </a:r>
            <a:r>
              <a:rPr lang="en-US" b="1" dirty="0"/>
              <a:t>Attack of Germany</a:t>
            </a:r>
            <a:r>
              <a:rPr lang="en-US" dirty="0"/>
              <a:t> The Soviets agreed to launch </a:t>
            </a:r>
            <a:r>
              <a:rPr lang="en-US" dirty="0" smtClean="0"/>
              <a:t>an offensive </a:t>
            </a:r>
            <a:r>
              <a:rPr lang="en-US" dirty="0"/>
              <a:t>against </a:t>
            </a:r>
            <a:r>
              <a:rPr lang="en-US" dirty="0" smtClean="0"/>
              <a:t>Ger. </a:t>
            </a:r>
            <a:r>
              <a:rPr lang="en-US" dirty="0"/>
              <a:t>from the east once the Allies invaded France in 1944.</a:t>
            </a:r>
          </a:p>
          <a:p>
            <a:pPr lvl="1"/>
            <a:r>
              <a:rPr lang="en-US" b="1" dirty="0"/>
              <a:t>Division of Germany</a:t>
            </a:r>
            <a:r>
              <a:rPr lang="en-US" dirty="0"/>
              <a:t> To prevent Germany from becoming too powerful, Roosevelt and Stalin agreed to divide the nation into smaller nations after the </a:t>
            </a:r>
            <a:r>
              <a:rPr lang="en-US" dirty="0" smtClean="0"/>
              <a:t>war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Soviet Efforts Against Japan</a:t>
            </a:r>
            <a:r>
              <a:rPr lang="en-US" dirty="0"/>
              <a:t> The </a:t>
            </a:r>
            <a:r>
              <a:rPr lang="en-US" dirty="0" smtClean="0"/>
              <a:t>SU </a:t>
            </a:r>
            <a:r>
              <a:rPr lang="en-US" dirty="0"/>
              <a:t>agreed to help the </a:t>
            </a:r>
            <a:r>
              <a:rPr lang="en-US" dirty="0" smtClean="0"/>
              <a:t>US </a:t>
            </a:r>
            <a:r>
              <a:rPr lang="en-US" dirty="0"/>
              <a:t>battle Japan after the war in Europe ended.</a:t>
            </a:r>
          </a:p>
          <a:p>
            <a:pPr lvl="1"/>
            <a:r>
              <a:rPr lang="en-US" b="1" dirty="0"/>
              <a:t>The United Nations</a:t>
            </a:r>
            <a:r>
              <a:rPr lang="en-US" dirty="0"/>
              <a:t> Stalin agreed to the creation of an international peacekeeping organization after the end of the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34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 Overlord: D-</a:t>
            </a:r>
            <a:r>
              <a:rPr lang="en-US" b="1" dirty="0" smtClean="0"/>
              <a:t>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Operation </a:t>
            </a:r>
            <a:r>
              <a:rPr lang="en-US" b="1" dirty="0"/>
              <a:t>Overland</a:t>
            </a:r>
            <a:r>
              <a:rPr lang="en-US" dirty="0"/>
              <a:t> </a:t>
            </a:r>
            <a:endParaRPr lang="en-US" dirty="0"/>
          </a:p>
          <a:p>
            <a:pPr lvl="1"/>
            <a:r>
              <a:rPr lang="en-US" dirty="0" smtClean="0"/>
              <a:t>Make Ger. </a:t>
            </a:r>
            <a:r>
              <a:rPr lang="en-US" dirty="0"/>
              <a:t>fight on </a:t>
            </a:r>
            <a:r>
              <a:rPr lang="en-US" dirty="0" smtClean="0"/>
              <a:t>both </a:t>
            </a:r>
            <a:r>
              <a:rPr lang="en-US" dirty="0"/>
              <a:t>Fronts. They decided </a:t>
            </a:r>
            <a:r>
              <a:rPr lang="en-US" dirty="0" smtClean="0"/>
              <a:t>to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aunch </a:t>
            </a:r>
            <a:r>
              <a:rPr lang="en-US" dirty="0"/>
              <a:t>an invasion of France. </a:t>
            </a:r>
            <a:endParaRPr lang="en-US" dirty="0" smtClean="0"/>
          </a:p>
          <a:p>
            <a:pPr lvl="1"/>
            <a:r>
              <a:rPr lang="en-US" dirty="0" smtClean="0"/>
              <a:t>Eisenhower </a:t>
            </a:r>
            <a:r>
              <a:rPr lang="en-US" dirty="0"/>
              <a:t>oversaw </a:t>
            </a:r>
            <a:r>
              <a:rPr lang="en-US" dirty="0" smtClean="0"/>
              <a:t>Operation Overlord</a:t>
            </a:r>
            <a:endParaRPr lang="en-US" dirty="0"/>
          </a:p>
          <a:p>
            <a:pPr lvl="0"/>
            <a:r>
              <a:rPr lang="en-US" b="1" dirty="0"/>
              <a:t>Planning and Strategy</a:t>
            </a:r>
            <a:r>
              <a:rPr lang="en-US" dirty="0"/>
              <a:t> Eisenhower decided to </a:t>
            </a:r>
            <a:endParaRPr lang="en-US" dirty="0" smtClean="0"/>
          </a:p>
          <a:p>
            <a:pPr lvl="1"/>
            <a:r>
              <a:rPr lang="en-US" dirty="0" smtClean="0"/>
              <a:t>Invade </a:t>
            </a:r>
            <a:r>
              <a:rPr lang="en-US" dirty="0"/>
              <a:t>the beach in Normandy </a:t>
            </a:r>
            <a:endParaRPr lang="en-US" dirty="0" smtClean="0"/>
          </a:p>
          <a:p>
            <a:pPr lvl="2"/>
            <a:r>
              <a:rPr lang="en-US" dirty="0" smtClean="0"/>
              <a:t>access </a:t>
            </a:r>
            <a:r>
              <a:rPr lang="en-US" dirty="0"/>
              <a:t>to air, sea, and land transportation. </a:t>
            </a:r>
            <a:endParaRPr lang="en-US" dirty="0" smtClean="0"/>
          </a:p>
          <a:p>
            <a:pPr lvl="1"/>
            <a:r>
              <a:rPr lang="en-US" dirty="0" smtClean="0"/>
              <a:t>American </a:t>
            </a:r>
            <a:r>
              <a:rPr lang="en-US" dirty="0"/>
              <a:t>soldiers and equipment massed in England in preparation for the invasion.</a:t>
            </a:r>
          </a:p>
          <a:p>
            <a:pPr lvl="0"/>
            <a:r>
              <a:rPr lang="en-US" dirty="0" smtClean="0"/>
              <a:t>June </a:t>
            </a:r>
            <a:r>
              <a:rPr lang="en-US" dirty="0"/>
              <a:t>6, </a:t>
            </a:r>
            <a:r>
              <a:rPr lang="en-US" dirty="0" smtClean="0"/>
              <a:t>1944 - 100,000 </a:t>
            </a:r>
            <a:r>
              <a:rPr lang="en-US" dirty="0"/>
              <a:t>soldiers stormed </a:t>
            </a:r>
            <a:r>
              <a:rPr lang="en-US" dirty="0" smtClean="0"/>
              <a:t>the </a:t>
            </a:r>
            <a:r>
              <a:rPr lang="en-US" dirty="0"/>
              <a:t>Normandy beaches. </a:t>
            </a:r>
            <a:endParaRPr lang="en-US" dirty="0" smtClean="0"/>
          </a:p>
          <a:p>
            <a:pPr lvl="1"/>
            <a:r>
              <a:rPr lang="en-US" dirty="0" smtClean="0"/>
              <a:t>General </a:t>
            </a:r>
            <a:r>
              <a:rPr lang="en-US" dirty="0"/>
              <a:t>Omar Bradley oversaw particularly heavy fighting at Omaha Beach.</a:t>
            </a:r>
          </a:p>
          <a:p>
            <a:pPr lvl="0"/>
            <a:r>
              <a:rPr lang="en-US" b="1" dirty="0"/>
              <a:t>Victory</a:t>
            </a:r>
            <a:r>
              <a:rPr lang="en-US" dirty="0"/>
              <a:t> Despite casualties and difficult conditions, more than 100,000 American, British, and Canadian troops occupied the beaches by the end of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6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Minorities in World War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 smtClean="0"/>
              <a:t>African </a:t>
            </a:r>
            <a:r>
              <a:rPr lang="en-US" b="1" dirty="0"/>
              <a:t>Americans in the </a:t>
            </a:r>
            <a:r>
              <a:rPr lang="en-US" b="1" dirty="0" smtClean="0"/>
              <a:t>Military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smtClean="0"/>
              <a:t>remained segregated, commanded by white officers, in non-combat units 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Tuskegee Airmen</a:t>
            </a:r>
            <a:r>
              <a:rPr lang="en-US" dirty="0"/>
              <a:t> 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African American volunteers</a:t>
            </a:r>
            <a:r>
              <a:rPr lang="en-US" dirty="0" smtClean="0"/>
              <a:t>, fighter</a:t>
            </a:r>
            <a:r>
              <a:rPr lang="en-US" dirty="0"/>
              <a:t>-escort </a:t>
            </a:r>
            <a:r>
              <a:rPr lang="en-US" dirty="0" smtClean="0"/>
              <a:t>pilots</a:t>
            </a:r>
          </a:p>
          <a:p>
            <a:pPr lvl="2"/>
            <a:r>
              <a:rPr lang="en-US" dirty="0" smtClean="0"/>
              <a:t>flew </a:t>
            </a:r>
            <a:r>
              <a:rPr lang="en-US" dirty="0"/>
              <a:t>missions in North Africa, Sicily, and Italy.</a:t>
            </a:r>
          </a:p>
          <a:p>
            <a:pPr lvl="0"/>
            <a:r>
              <a:rPr lang="en-US" b="1" dirty="0"/>
              <a:t>Japanese Americans</a:t>
            </a:r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en-US" dirty="0" smtClean="0"/>
              <a:t>442nd </a:t>
            </a:r>
            <a:r>
              <a:rPr lang="en-US" dirty="0"/>
              <a:t>Regimental Combat Team and the 100th Infantry Battalion </a:t>
            </a:r>
            <a:r>
              <a:rPr lang="en-US" dirty="0" smtClean="0"/>
              <a:t>(volunteer units)</a:t>
            </a:r>
          </a:p>
          <a:p>
            <a:pPr lvl="1"/>
            <a:r>
              <a:rPr lang="en-US" dirty="0" smtClean="0"/>
              <a:t>family </a:t>
            </a:r>
            <a:r>
              <a:rPr lang="en-US" dirty="0"/>
              <a:t>members of these soldiers were confined to internment camps. </a:t>
            </a:r>
            <a:endParaRPr lang="en-US" dirty="0" smtClean="0"/>
          </a:p>
          <a:p>
            <a:pPr lvl="1"/>
            <a:r>
              <a:rPr lang="en-US" dirty="0" smtClean="0"/>
              <a:t>among </a:t>
            </a:r>
            <a:r>
              <a:rPr lang="en-US" dirty="0"/>
              <a:t>the most decorated combat units in U.S. history.</a:t>
            </a:r>
          </a:p>
          <a:p>
            <a:pPr lvl="0"/>
            <a:r>
              <a:rPr lang="en-US" b="1" dirty="0"/>
              <a:t>Hispanic Americans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Hundreds </a:t>
            </a:r>
            <a:r>
              <a:rPr lang="en-US" dirty="0"/>
              <a:t>of thousands of Mexican Americans and Puerto Ricans served both on the front lines and in support </a:t>
            </a:r>
            <a:r>
              <a:rPr lang="en-US" dirty="0" smtClean="0"/>
              <a:t>services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8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4" y="0"/>
            <a:ext cx="74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War Ends in </a:t>
            </a:r>
            <a:r>
              <a:rPr lang="en-US" b="1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5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Battle </a:t>
            </a:r>
            <a:r>
              <a:rPr lang="en-US" b="1" dirty="0"/>
              <a:t>of the </a:t>
            </a:r>
            <a:r>
              <a:rPr lang="en-US" b="1" dirty="0" smtClean="0"/>
              <a:t>Bulge</a:t>
            </a:r>
            <a:endParaRPr lang="en-US" dirty="0" smtClean="0"/>
          </a:p>
          <a:p>
            <a:pPr lvl="1"/>
            <a:r>
              <a:rPr lang="en-US" dirty="0" smtClean="0"/>
              <a:t>December </a:t>
            </a:r>
            <a:r>
              <a:rPr lang="en-US" dirty="0"/>
              <a:t>1944, Hitler staged an offensive in Belgium that he hoped would cut Allied supply lines. </a:t>
            </a:r>
            <a:endParaRPr lang="en-US" dirty="0" smtClean="0"/>
          </a:p>
          <a:p>
            <a:pPr lvl="1"/>
            <a:r>
              <a:rPr lang="en-US" dirty="0" smtClean="0"/>
              <a:t>Allied </a:t>
            </a:r>
            <a:r>
              <a:rPr lang="en-US" dirty="0"/>
              <a:t>troops forced the Germans to retreat in January 1945.</a:t>
            </a:r>
          </a:p>
          <a:p>
            <a:pPr lvl="0"/>
            <a:r>
              <a:rPr lang="en-US" b="1" dirty="0"/>
              <a:t>Approach on Berlin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Battle of the Bulge </a:t>
            </a:r>
            <a:r>
              <a:rPr lang="en-US" dirty="0" smtClean="0"/>
              <a:t>drained Ger. </a:t>
            </a:r>
            <a:r>
              <a:rPr lang="en-US" dirty="0"/>
              <a:t>resources, and Soviet troops had made progress into </a:t>
            </a:r>
            <a:r>
              <a:rPr lang="en-US" dirty="0" smtClean="0"/>
              <a:t>Ger.</a:t>
            </a:r>
          </a:p>
          <a:p>
            <a:pPr lvl="1"/>
            <a:r>
              <a:rPr lang="en-US" dirty="0" smtClean="0"/>
              <a:t>March, U.S</a:t>
            </a:r>
            <a:r>
              <a:rPr lang="en-US" dirty="0"/>
              <a:t>. troops attacking from the west crossed the Rhine River. </a:t>
            </a:r>
            <a:endParaRPr lang="en-US" dirty="0" smtClean="0"/>
          </a:p>
          <a:p>
            <a:pPr lvl="1"/>
            <a:r>
              <a:rPr lang="en-US" dirty="0" smtClean="0"/>
              <a:t>Soviets </a:t>
            </a:r>
            <a:r>
              <a:rPr lang="en-US" dirty="0"/>
              <a:t>reached Berlin on April 21.</a:t>
            </a:r>
          </a:p>
          <a:p>
            <a:pPr lvl="0"/>
            <a:r>
              <a:rPr lang="en-US" b="1" dirty="0"/>
              <a:t>V-E Day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Hitler </a:t>
            </a:r>
            <a:r>
              <a:rPr lang="en-US" dirty="0"/>
              <a:t>committed suicide on April 30.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8, 1945 became known as "V-E Day" for "Victory in Europe."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8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Holding the Line Against </a:t>
            </a:r>
            <a:r>
              <a:rPr lang="en-US" b="1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i="1" dirty="0" smtClean="0"/>
              <a:t>Why </a:t>
            </a:r>
            <a:r>
              <a:rPr lang="en-US" b="1" i="1" dirty="0"/>
              <a:t>was the Doolittle Raid important for U.S. forces in the Pacific?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84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United States at War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in the PACIFIC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After Doolittle raid, Japanese changed strategy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Convinced to attack New Guinea and Midway Island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N.G. cut off American supply lines to Australia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Midway - Last American base in the Northern Pacific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Would lure the U.S. into battle where the Japanese would DESTROY the American Fleet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Battle of the Coral Sea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May 1942 - Defensive Battle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Americans were prepared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Arial" charset="0"/>
                <a:cs typeface="Arial" charset="0"/>
              </a:rPr>
              <a:t>Japanese plans had been decoded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Arial" charset="0"/>
                <a:cs typeface="Arial" charset="0"/>
              </a:rPr>
              <a:t>American carriers </a:t>
            </a:r>
            <a:r>
              <a:rPr lang="en-US" sz="2100" i="1">
                <a:latin typeface="Arial" charset="0"/>
                <a:cs typeface="Arial" charset="0"/>
              </a:rPr>
              <a:t>Yorktown/Lexington </a:t>
            </a:r>
            <a:r>
              <a:rPr lang="en-US" sz="2100">
                <a:latin typeface="Arial" charset="0"/>
                <a:cs typeface="Arial" charset="0"/>
              </a:rPr>
              <a:t>hit hard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Arial" charset="0"/>
                <a:cs typeface="Arial" charset="0"/>
              </a:rPr>
              <a:t>American</a:t>
            </a:r>
            <a:r>
              <a:rPr lang="ja-JP" altLang="en-US" sz="2100">
                <a:latin typeface="Arial" charset="0"/>
                <a:cs typeface="Arial" charset="0"/>
              </a:rPr>
              <a:t>’</a:t>
            </a:r>
            <a:r>
              <a:rPr lang="en-US" sz="2100">
                <a:latin typeface="Arial" charset="0"/>
                <a:cs typeface="Arial" charset="0"/>
              </a:rPr>
              <a:t>s defeat the Japanese fleet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Arial" charset="0"/>
                <a:cs typeface="Arial" charset="0"/>
              </a:rPr>
              <a:t>Holds off an invasion of Australia</a:t>
            </a:r>
          </a:p>
          <a:p>
            <a:pPr lvl="2" eaLnBrk="1" hangingPunct="1">
              <a:lnSpc>
                <a:spcPct val="90000"/>
              </a:lnSpc>
            </a:pPr>
            <a:endParaRPr lang="en-US" sz="21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300">
              <a:latin typeface="Arial" charset="0"/>
              <a:cs typeface="Arial" charset="0"/>
            </a:endParaRPr>
          </a:p>
          <a:p>
            <a:pPr lvl="3" eaLnBrk="1" hangingPunct="1">
              <a:lnSpc>
                <a:spcPct val="90000"/>
              </a:lnSpc>
            </a:pPr>
            <a:endParaRPr lang="en-US" sz="1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3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Con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Battle of Midway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Code breaking is a key advantage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Will allow the U.S. to ambush the Japanese fleet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Japanese retreat after a loss of 4 aircraft carriers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First major defeat for the Japanese navy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Slows the Japanese advance across the pacific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Brings to an end the threat faced by Hawaii</a:t>
            </a:r>
          </a:p>
        </p:txBody>
      </p:sp>
    </p:spTree>
    <p:extLst>
      <p:ext uri="{BB962C8B-B14F-4D97-AF65-F5344CB8AC3E}">
        <p14:creationId xmlns:p14="http://schemas.microsoft.com/office/powerpoint/2010/main" val="229669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Strategy Changes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After Midway the U.S. moves from defensive to offensive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Soviet Union has pledged assistance to defeat the Japanese after Germany surrenders (Tehran Conference)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Island Hopping</a:t>
            </a:r>
          </a:p>
          <a:p>
            <a:pPr lvl="1" eaLnBrk="1" hangingPunct="1"/>
            <a:r>
              <a:rPr lang="en-US" sz="2300">
                <a:latin typeface="Arial" charset="0"/>
                <a:cs typeface="Arial" charset="0"/>
              </a:rPr>
              <a:t>U.S. strategy to capture key islands</a:t>
            </a:r>
          </a:p>
          <a:p>
            <a:pPr lvl="2" eaLnBrk="1" hangingPunct="1"/>
            <a:r>
              <a:rPr lang="en-US" sz="2100">
                <a:latin typeface="Arial" charset="0"/>
                <a:cs typeface="Arial" charset="0"/>
              </a:rPr>
              <a:t>Use the islands as bases to attack other Japanese lands</a:t>
            </a:r>
          </a:p>
          <a:p>
            <a:pPr lvl="2" eaLnBrk="1" hangingPunct="1"/>
            <a:r>
              <a:rPr lang="en-US" sz="2100">
                <a:latin typeface="Arial" charset="0"/>
                <a:cs typeface="Arial" charset="0"/>
              </a:rPr>
              <a:t>Worked to slowly cut Japanese supply lines</a:t>
            </a:r>
          </a:p>
        </p:txBody>
      </p:sp>
    </p:spTree>
    <p:extLst>
      <p:ext uri="{BB962C8B-B14F-4D97-AF65-F5344CB8AC3E}">
        <p14:creationId xmlns:p14="http://schemas.microsoft.com/office/powerpoint/2010/main" val="132268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Offensive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Guadalcanal (Solomon Islands) (August 1942)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Begin the long road to Tokyo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Air, ground, naval war for 6 months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U.S. forces win even though poorly supported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Will continue island hopping toward Philippines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Tarawa Atoll - November 1943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Geography presents a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High casualties (1000+ at Tarawa)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Americans wondering how many lives would be lost</a:t>
            </a:r>
          </a:p>
          <a:p>
            <a:pPr lvl="1" eaLnBrk="1" hangingPunct="1">
              <a:lnSpc>
                <a:spcPct val="90000"/>
              </a:lnSpc>
            </a:pPr>
            <a:endParaRPr lang="en-US" sz="23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3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2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Offensive Con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Marshall Islands (Feb. 1944)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Make better use of the amphtrac (alligator)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Can now have air bases and continue island hopping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Mariana Islands (August 1944)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Captured and used as a base for the B-29 Superfortress to bomb Japan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1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Offensive Con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Philippines - October 1944</a:t>
            </a:r>
          </a:p>
          <a:p>
            <a:pPr lvl="1" eaLnBrk="1" hangingPunct="1"/>
            <a:r>
              <a:rPr lang="en-US" sz="2300">
                <a:latin typeface="Arial" charset="0"/>
                <a:cs typeface="Arial" charset="0"/>
              </a:rPr>
              <a:t>General MacArthur returns</a:t>
            </a:r>
          </a:p>
          <a:p>
            <a:pPr lvl="1" eaLnBrk="1" hangingPunct="1"/>
            <a:r>
              <a:rPr lang="en-US" sz="2300">
                <a:latin typeface="Arial" charset="0"/>
                <a:cs typeface="Arial" charset="0"/>
              </a:rPr>
              <a:t>MacArthur</a:t>
            </a:r>
            <a:r>
              <a:rPr lang="ja-JP" altLang="en-US" sz="2300">
                <a:latin typeface="Arial" charset="0"/>
                <a:cs typeface="Arial" charset="0"/>
              </a:rPr>
              <a:t>’</a:t>
            </a:r>
            <a:r>
              <a:rPr lang="en-US" sz="2300">
                <a:latin typeface="Arial" charset="0"/>
                <a:cs typeface="Arial" charset="0"/>
              </a:rPr>
              <a:t>s land advance paired with amphibious operation led b Admiral Chester Nimitz</a:t>
            </a:r>
          </a:p>
          <a:p>
            <a:pPr lvl="1" eaLnBrk="1" hangingPunct="1"/>
            <a:r>
              <a:rPr lang="en-US" sz="2300">
                <a:latin typeface="Arial" charset="0"/>
                <a:cs typeface="Arial" charset="0"/>
              </a:rPr>
              <a:t>Japanese assault at the Battle of Leyte Gulf</a:t>
            </a:r>
          </a:p>
          <a:p>
            <a:pPr lvl="2" eaLnBrk="1" hangingPunct="1"/>
            <a:r>
              <a:rPr lang="en-US" sz="2100">
                <a:latin typeface="Arial" charset="0"/>
                <a:cs typeface="Arial" charset="0"/>
              </a:rPr>
              <a:t> Largest naval battle in history</a:t>
            </a:r>
          </a:p>
          <a:p>
            <a:pPr lvl="2" eaLnBrk="1" hangingPunct="1"/>
            <a:r>
              <a:rPr lang="en-US" sz="2100">
                <a:latin typeface="Arial" charset="0"/>
                <a:cs typeface="Arial" charset="0"/>
              </a:rPr>
              <a:t>Japanese begin using </a:t>
            </a:r>
            <a:r>
              <a:rPr lang="ja-JP" altLang="en-US" sz="2100">
                <a:latin typeface="Arial" charset="0"/>
                <a:cs typeface="Arial" charset="0"/>
              </a:rPr>
              <a:t>“</a:t>
            </a:r>
            <a:r>
              <a:rPr lang="en-US" sz="2100">
                <a:latin typeface="Arial" charset="0"/>
                <a:cs typeface="Arial" charset="0"/>
              </a:rPr>
              <a:t>kamikaze attacks</a:t>
            </a:r>
            <a:r>
              <a:rPr lang="ja-JP" altLang="en-US" sz="2100">
                <a:latin typeface="Arial" charset="0"/>
                <a:cs typeface="Arial" charset="0"/>
              </a:rPr>
              <a:t>”</a:t>
            </a:r>
            <a:endParaRPr lang="en-US" sz="210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sz="2100">
                <a:latin typeface="Arial" charset="0"/>
                <a:cs typeface="Arial" charset="0"/>
              </a:rPr>
              <a:t>Japanese retreat -expecting U.S. reinforcements</a:t>
            </a:r>
          </a:p>
          <a:p>
            <a:pPr lvl="2" eaLnBrk="1" hangingPunct="1"/>
            <a:r>
              <a:rPr lang="en-US" sz="2100">
                <a:latin typeface="Arial" charset="0"/>
                <a:cs typeface="Arial" charset="0"/>
              </a:rPr>
              <a:t>High casualties 80,000 Japanese w/only 1,000 surrendering </a:t>
            </a:r>
          </a:p>
          <a:p>
            <a:pPr lvl="2" eaLnBrk="1" hangingPunct="1"/>
            <a:endParaRPr lang="en-US" sz="2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Offensive Con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Iwo </a:t>
            </a:r>
            <a:r>
              <a:rPr lang="en-US" dirty="0" smtClean="0">
                <a:latin typeface="Arial" charset="0"/>
                <a:cs typeface="Arial" charset="0"/>
              </a:rPr>
              <a:t>Jima</a:t>
            </a:r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Important refueling post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Goal is more successful bombing campaigns on Japan (Marianas were a touch too far)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U.S. wins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Heavy casualties</a:t>
            </a:r>
          </a:p>
          <a:p>
            <a:pPr lvl="3" eaLnBrk="1" hangingPunct="1"/>
            <a:r>
              <a:rPr lang="en-US" dirty="0">
                <a:latin typeface="Arial" charset="0"/>
                <a:cs typeface="Arial" charset="0"/>
              </a:rPr>
              <a:t>Okinawa 279 kamikaze hits</a:t>
            </a:r>
          </a:p>
          <a:p>
            <a:pPr lvl="3" eaLnBrk="1" hangingPunct="1"/>
            <a:r>
              <a:rPr lang="en-US" dirty="0">
                <a:latin typeface="Arial" charset="0"/>
                <a:cs typeface="Arial" charset="0"/>
              </a:rPr>
              <a:t>U.S. marines 25,000 casualties</a:t>
            </a:r>
          </a:p>
        </p:txBody>
      </p:sp>
    </p:spTree>
    <p:extLst>
      <p:ext uri="{BB962C8B-B14F-4D97-AF65-F5344CB8AC3E}">
        <p14:creationId xmlns:p14="http://schemas.microsoft.com/office/powerpoint/2010/main" val="371702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Minorities in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Native </a:t>
            </a:r>
            <a:r>
              <a:rPr lang="en-US" b="1" dirty="0" smtClean="0"/>
              <a:t>Americans</a:t>
            </a:r>
            <a:r>
              <a:rPr lang="en-US" dirty="0" smtClean="0"/>
              <a:t> &gt;30 </a:t>
            </a:r>
            <a:r>
              <a:rPr lang="en-US" dirty="0"/>
              <a:t>percent of all eligible Native Americans saw battle. Because of their </a:t>
            </a:r>
            <a:r>
              <a:rPr lang="en-US" dirty="0" smtClean="0"/>
              <a:t>history - </a:t>
            </a:r>
            <a:r>
              <a:rPr lang="en-US" dirty="0"/>
              <a:t>were regarded as fierce warriors </a:t>
            </a:r>
            <a:r>
              <a:rPr lang="en-US" dirty="0" smtClean="0"/>
              <a:t>and were </a:t>
            </a:r>
            <a:r>
              <a:rPr lang="en-US" dirty="0"/>
              <a:t>welcomed </a:t>
            </a:r>
            <a:r>
              <a:rPr lang="en-US" dirty="0" smtClean="0"/>
              <a:t>to </a:t>
            </a:r>
            <a:r>
              <a:rPr lang="en-US" dirty="0"/>
              <a:t>front lines.</a:t>
            </a:r>
          </a:p>
          <a:p>
            <a:pPr lvl="0"/>
            <a:r>
              <a:rPr lang="en-US" b="1" dirty="0"/>
              <a:t>Jewish </a:t>
            </a:r>
            <a:r>
              <a:rPr lang="en-US" b="1" dirty="0" smtClean="0"/>
              <a:t>Americans</a:t>
            </a:r>
            <a:r>
              <a:rPr lang="en-US" dirty="0" smtClean="0"/>
              <a:t> </a:t>
            </a:r>
            <a:r>
              <a:rPr lang="en-US" dirty="0"/>
              <a:t>500,000 Jewish </a:t>
            </a:r>
            <a:r>
              <a:rPr lang="en-US" dirty="0" smtClean="0"/>
              <a:t>American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volunteered to serve in </a:t>
            </a:r>
            <a:r>
              <a:rPr lang="en-US" dirty="0" smtClean="0"/>
              <a:t>Europe</a:t>
            </a:r>
            <a:endParaRPr lang="en-US" dirty="0"/>
          </a:p>
          <a:p>
            <a:pPr lvl="0"/>
            <a:r>
              <a:rPr lang="en-US" b="1" dirty="0" smtClean="0"/>
              <a:t>Women</a:t>
            </a:r>
            <a:r>
              <a:rPr lang="en-US" dirty="0" smtClean="0"/>
              <a:t> - allowed </a:t>
            </a:r>
            <a:r>
              <a:rPr lang="en-US" dirty="0"/>
              <a:t>to enlist </a:t>
            </a:r>
            <a:r>
              <a:rPr lang="en-US" dirty="0" smtClean="0"/>
              <a:t>but limited </a:t>
            </a:r>
            <a:r>
              <a:rPr lang="en-US" dirty="0"/>
              <a:t>to clerical duties </a:t>
            </a:r>
          </a:p>
          <a:p>
            <a:pPr lvl="1"/>
            <a:r>
              <a:rPr lang="en-US" dirty="0" smtClean="0"/>
              <a:t>Women’s </a:t>
            </a:r>
            <a:r>
              <a:rPr lang="en-US" dirty="0"/>
              <a:t>Army Auxiliary Corps (WAAC). In 1943 the </a:t>
            </a:r>
            <a:endParaRPr lang="en-US" dirty="0" smtClean="0"/>
          </a:p>
          <a:p>
            <a:pPr lvl="1"/>
            <a:r>
              <a:rPr lang="en-US" dirty="0" smtClean="0"/>
              <a:t>Women’s </a:t>
            </a:r>
            <a:r>
              <a:rPr lang="en-US" dirty="0"/>
              <a:t>Army Corps (WAC) became part of the regular army, </a:t>
            </a:r>
            <a:r>
              <a:rPr lang="en-US" dirty="0" smtClean="0"/>
              <a:t>but could </a:t>
            </a:r>
            <a:r>
              <a:rPr lang="en-US" dirty="0"/>
              <a:t>not serve in </a:t>
            </a:r>
            <a:r>
              <a:rPr lang="en-US" dirty="0" smtClean="0"/>
              <a:t>combat</a:t>
            </a:r>
          </a:p>
          <a:p>
            <a:pPr lvl="1"/>
            <a:r>
              <a:rPr lang="en-US" dirty="0" smtClean="0"/>
              <a:t>Women </a:t>
            </a:r>
            <a:r>
              <a:rPr lang="en-US" dirty="0" err="1"/>
              <a:t>Airforce</a:t>
            </a:r>
            <a:r>
              <a:rPr lang="en-US" dirty="0"/>
              <a:t> Service Pilots (WASP) were allowed to deliver planes </a:t>
            </a:r>
            <a:r>
              <a:rPr lang="en-US" dirty="0" smtClean="0"/>
              <a:t>and supplies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0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Offensive Con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American Bombing Campaigns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Building airbases on Iwo Jima takes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U.S. begins </a:t>
            </a:r>
            <a:r>
              <a:rPr lang="ja-JP" altLang="en-US" sz="2300">
                <a:latin typeface="Arial" charset="0"/>
                <a:cs typeface="Arial" charset="0"/>
              </a:rPr>
              <a:t>“</a:t>
            </a:r>
            <a:r>
              <a:rPr lang="en-US" sz="2300">
                <a:latin typeface="Arial" charset="0"/>
                <a:cs typeface="Arial" charset="0"/>
              </a:rPr>
              <a:t>firebombing</a:t>
            </a:r>
            <a:r>
              <a:rPr lang="ja-JP" altLang="en-US" sz="2300">
                <a:latin typeface="Arial" charset="0"/>
                <a:cs typeface="Arial" charset="0"/>
              </a:rPr>
              <a:t>”</a:t>
            </a:r>
            <a:r>
              <a:rPr lang="en-US" sz="2300">
                <a:latin typeface="Arial" charset="0"/>
                <a:cs typeface="Arial" charset="0"/>
              </a:rPr>
              <a:t> to </a:t>
            </a:r>
            <a:r>
              <a:rPr lang="ja-JP" altLang="en-US" sz="2300">
                <a:latin typeface="Arial" charset="0"/>
                <a:cs typeface="Arial" charset="0"/>
              </a:rPr>
              <a:t>“</a:t>
            </a:r>
            <a:r>
              <a:rPr lang="en-US" sz="2300">
                <a:latin typeface="Arial" charset="0"/>
                <a:cs typeface="Arial" charset="0"/>
              </a:rPr>
              <a:t>hit</a:t>
            </a:r>
            <a:r>
              <a:rPr lang="ja-JP" altLang="en-US" sz="2300">
                <a:latin typeface="Arial" charset="0"/>
                <a:cs typeface="Arial" charset="0"/>
              </a:rPr>
              <a:t>”</a:t>
            </a:r>
            <a:r>
              <a:rPr lang="en-US" sz="2300">
                <a:latin typeface="Arial" charset="0"/>
                <a:cs typeface="Arial" charset="0"/>
              </a:rPr>
              <a:t> targets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Arial" charset="0"/>
                <a:cs typeface="Arial" charset="0"/>
              </a:rPr>
              <a:t>Bombs filled with jellied gasoline (napalm)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Explode/start fires which destroy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Production centers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Controversial due to civilian casualties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March 1945 raid on Tokyo 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83,000 civilians killed (burned, asphyxiation)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June 1945 - 6 industrial cities firebombed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No signs of surrender</a:t>
            </a:r>
          </a:p>
          <a:p>
            <a:pPr lvl="3"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lvl="3"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2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5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Pacific Offensive Con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Okinawa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Base from which to launch a land invasion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Japanese dug in in mountainous caves/bunkers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June 1945 captured by U.S.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Casualties - 12,000 Americans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U.S. calls for unconditional surrender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Japanese want the Emperor to remain</a:t>
            </a:r>
          </a:p>
        </p:txBody>
      </p:sp>
    </p:spTree>
    <p:extLst>
      <p:ext uri="{BB962C8B-B14F-4D97-AF65-F5344CB8AC3E}">
        <p14:creationId xmlns:p14="http://schemas.microsoft.com/office/powerpoint/2010/main" val="263050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1" y="85805"/>
            <a:ext cx="7150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5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1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02"/>
            <a:ext cx="9144000" cy="51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2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15"/>
            <a:ext cx="9144000" cy="49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28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Use of the Atomic Bomb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Dated back to 1939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Germans had split uranium atoms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Leo Szilard drafted letter to Einstein to have it sent to FDR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FDR sets up a scientific committee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Influenced by the British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Code named the Manhattan Project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University of Chicago (Nuclear Reactor)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Los Alamos New Mexico (atomic bomb)</a:t>
            </a:r>
          </a:p>
        </p:txBody>
      </p:sp>
    </p:spTree>
    <p:extLst>
      <p:ext uri="{BB962C8B-B14F-4D97-AF65-F5344CB8AC3E}">
        <p14:creationId xmlns:p14="http://schemas.microsoft.com/office/powerpoint/2010/main" val="24064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Atomic Bomb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Tested in 1945 in New Mexico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Truman forced to choose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Invasion which could cost huge numbers of lives (1/2 to 1 million) and lengthen war (10)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Use the Atomic bomb (20,000 tons of TNT force) with a guarantee of civilian losses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Warn about the bomb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Give a demonstration of the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>
                <a:latin typeface="Arial" charset="0"/>
                <a:cs typeface="Arial" charset="0"/>
              </a:rPr>
              <a:t>Think about the Soviet Union too ~ the Cold War dance has already begun</a:t>
            </a:r>
          </a:p>
        </p:txBody>
      </p:sp>
    </p:spTree>
    <p:extLst>
      <p:ext uri="{BB962C8B-B14F-4D97-AF65-F5344CB8AC3E}">
        <p14:creationId xmlns:p14="http://schemas.microsoft.com/office/powerpoint/2010/main" val="159719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Atomic Bomb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Truman warns Japanese to surrender or risk utter destruction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Japanese gov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 does not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August 6, 1945 - Hiroshima is bombed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Japanese industrial 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60% is destroyed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80,000-120,000 die immediately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More casualties from radiation burns/sickness</a:t>
            </a:r>
          </a:p>
        </p:txBody>
      </p:sp>
    </p:spTree>
    <p:extLst>
      <p:ext uri="{BB962C8B-B14F-4D97-AF65-F5344CB8AC3E}">
        <p14:creationId xmlns:p14="http://schemas.microsoft.com/office/powerpoint/2010/main" val="936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Atomic bomb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U.S.S.R. declares war on Japan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August 9, 1945 - Nagasaki is bombed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35,000-75,000 casualties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Emperor orders a surrender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V-J Day ~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Victory in Japan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August 1945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0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0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War Production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increased </a:t>
            </a:r>
          </a:p>
          <a:p>
            <a:pPr lvl="1"/>
            <a:r>
              <a:rPr lang="en-US" dirty="0" smtClean="0"/>
              <a:t>Gov’t </a:t>
            </a:r>
            <a:r>
              <a:rPr lang="en-US" dirty="0"/>
              <a:t>turned many peace-time factories over to </a:t>
            </a:r>
            <a:r>
              <a:rPr lang="en-US" dirty="0" smtClean="0"/>
              <a:t>war production.</a:t>
            </a:r>
            <a:endParaRPr lang="en-US" dirty="0"/>
          </a:p>
          <a:p>
            <a:pPr lvl="0"/>
            <a:r>
              <a:rPr lang="en-US" b="1" dirty="0"/>
              <a:t>Cost Plus </a:t>
            </a:r>
            <a:r>
              <a:rPr lang="en-US" dirty="0"/>
              <a:t>-</a:t>
            </a:r>
            <a:r>
              <a:rPr lang="en-US" dirty="0" smtClean="0"/>
              <a:t> system that </a:t>
            </a:r>
            <a:r>
              <a:rPr lang="en-US" dirty="0"/>
              <a:t>gave businesses monetary incentives to produce military goods quickly.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34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0000" cy="6731000"/>
          </a:xfrm>
          <a:prstGeom prst="rect">
            <a:avLst/>
          </a:prstGeom>
        </p:spPr>
      </p:pic>
      <p:pic>
        <p:nvPicPr>
          <p:cNvPr id="5" name="Picture 4" descr="Screen Shot 2014-01-14 at 11.16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08" y="3770224"/>
            <a:ext cx="8267700" cy="1625600"/>
          </a:xfrm>
          <a:prstGeom prst="rect">
            <a:avLst/>
          </a:prstGeom>
        </p:spPr>
      </p:pic>
      <p:pic>
        <p:nvPicPr>
          <p:cNvPr id="6" name="Picture 5" descr="Screen Shot 2014-01-14 at 11.16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5422900"/>
            <a:ext cx="4635500" cy="1308100"/>
          </a:xfrm>
          <a:prstGeom prst="rect">
            <a:avLst/>
          </a:prstGeom>
        </p:spPr>
      </p:pic>
      <p:pic>
        <p:nvPicPr>
          <p:cNvPr id="7" name="Picture 6" descr="Screen Shot 2014-01-14 at 11.16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08" y="2398992"/>
            <a:ext cx="4318000" cy="1295400"/>
          </a:xfrm>
          <a:prstGeom prst="rect">
            <a:avLst/>
          </a:prstGeom>
        </p:spPr>
      </p:pic>
      <p:pic>
        <p:nvPicPr>
          <p:cNvPr id="8" name="Picture 7" descr="Screen Shot 2014-01-14 at 11.16.3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722233"/>
            <a:ext cx="7493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1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path at Hiroshima</a:t>
            </a:r>
            <a:endParaRPr lang="en-US" dirty="0"/>
          </a:p>
        </p:txBody>
      </p:sp>
      <p:pic>
        <p:nvPicPr>
          <p:cNvPr id="4" name="Picture 3" descr="Screen Shot 2014-01-14 at 11.16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51" y="1257300"/>
            <a:ext cx="5969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8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Costs of WWII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Total 38 Million lives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U.S.S.R - 7.5 million and 22 million civilians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Germans - 3.5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Japanese 1.2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Chinese 2.2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Great Britain and France 100,000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U.S. 300,000 dead; 700,000 wounded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Holocause 12+ million total</a:t>
            </a:r>
          </a:p>
        </p:txBody>
      </p:sp>
    </p:spTree>
    <p:extLst>
      <p:ext uri="{BB962C8B-B14F-4D97-AF65-F5344CB8AC3E}">
        <p14:creationId xmlns:p14="http://schemas.microsoft.com/office/powerpoint/2010/main" val="86055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4 at 11.1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" y="492907"/>
            <a:ext cx="9143282" cy="57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1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1-14 at 11.1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1701"/>
            <a:ext cx="9144000" cy="54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44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4 at 11.1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0" y="824778"/>
            <a:ext cx="9144000" cy="53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14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4 at 11.18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8" y="873371"/>
            <a:ext cx="9144000" cy="51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5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Putting the Enemy on Trial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Nuremberg Trials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22 prosecutions of Nazi leaders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3 acquitted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12 executions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7 given prison sentences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Lower ranking officials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24 executions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107 imprisonments</a:t>
            </a:r>
          </a:p>
          <a:p>
            <a:pPr lvl="2"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8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Driving Back </a:t>
            </a:r>
            <a:r>
              <a:rPr lang="en-US" b="1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GUIDING </a:t>
            </a:r>
            <a:r>
              <a:rPr lang="en-US" b="1" dirty="0"/>
              <a:t>QUESTIONS</a:t>
            </a:r>
            <a:r>
              <a:rPr lang="en-US" dirty="0"/>
              <a:t> </a:t>
            </a:r>
            <a:r>
              <a:rPr lang="en-US" b="1" i="1" dirty="0"/>
              <a:t>What was the military strategy behind “island-hopping”? Was it successful</a:t>
            </a:r>
            <a:r>
              <a:rPr lang="en-US" b="1" i="1" dirty="0" smtClean="0"/>
              <a:t>?</a:t>
            </a:r>
          </a:p>
          <a:p>
            <a:pPr fontAlgn="base"/>
            <a:endParaRPr lang="en-US" b="1" i="1" dirty="0"/>
          </a:p>
          <a:p>
            <a:pPr fontAlgn="base"/>
            <a:r>
              <a:rPr lang="en-US" b="1" i="1" dirty="0" smtClean="0"/>
              <a:t>Has your personal opinion about the atomic bomb changed?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50730" cy="2540168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Factory </a:t>
            </a:r>
            <a:r>
              <a:rPr lang="en-US" b="1" dirty="0"/>
              <a:t>Workers</a:t>
            </a:r>
            <a:r>
              <a:rPr lang="en-US" dirty="0"/>
              <a:t> </a:t>
            </a:r>
            <a:r>
              <a:rPr lang="en-US" dirty="0" smtClean="0"/>
              <a:t>- women </a:t>
            </a:r>
            <a:r>
              <a:rPr lang="en-US" dirty="0"/>
              <a:t>into factory jobs usually done by </a:t>
            </a:r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changed </a:t>
            </a:r>
            <a:r>
              <a:rPr lang="en-US" dirty="0"/>
              <a:t>the perception of women as </a:t>
            </a:r>
            <a:r>
              <a:rPr lang="en-US" dirty="0" smtClean="0"/>
              <a:t>workers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Rosie the Riveter” became the iconic image from that period.</a:t>
            </a:r>
          </a:p>
          <a:p>
            <a:endParaRPr lang="en-US" dirty="0"/>
          </a:p>
        </p:txBody>
      </p:sp>
      <p:pic>
        <p:nvPicPr>
          <p:cNvPr id="4" name="Picture 3" descr="Screen Shot 2014-01-09 at 10.07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55" y="3726642"/>
            <a:ext cx="2422672" cy="31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2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1-09 at 10.06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0" y="225153"/>
            <a:ext cx="8801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9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African American and Hispanic </a:t>
            </a:r>
            <a:r>
              <a:rPr lang="en-US" b="1" dirty="0" smtClean="0"/>
              <a:t>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African </a:t>
            </a:r>
            <a:r>
              <a:rPr lang="en-US" b="1" dirty="0"/>
              <a:t>Americans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Roosevelt </a:t>
            </a:r>
            <a:r>
              <a:rPr lang="en-US" dirty="0"/>
              <a:t>created The Fair Employment Practices </a:t>
            </a:r>
            <a:r>
              <a:rPr lang="en-US" dirty="0" smtClean="0"/>
              <a:t>Commission to eliminate discrimination</a:t>
            </a:r>
            <a:endParaRPr lang="en-US" dirty="0"/>
          </a:p>
          <a:p>
            <a:pPr lvl="0"/>
            <a:r>
              <a:rPr lang="en-US" b="1" dirty="0"/>
              <a:t>Mexican </a:t>
            </a:r>
            <a:r>
              <a:rPr lang="en-US" b="1" dirty="0" smtClean="0"/>
              <a:t>Workers</a:t>
            </a:r>
            <a:endParaRPr lang="en-US" dirty="0" smtClean="0"/>
          </a:p>
          <a:p>
            <a:pPr lvl="1"/>
            <a:r>
              <a:rPr lang="en-US" dirty="0" smtClean="0"/>
              <a:t>Bracero </a:t>
            </a:r>
            <a:r>
              <a:rPr lang="en-US" dirty="0"/>
              <a:t>Program allowed Mexican workers to harvest crops and work on </a:t>
            </a:r>
            <a:r>
              <a:rPr lang="en-US" dirty="0" smtClean="0"/>
              <a:t>railroads</a:t>
            </a:r>
          </a:p>
          <a:p>
            <a:pPr lvl="1"/>
            <a:r>
              <a:rPr lang="en-US" dirty="0" smtClean="0"/>
              <a:t> Migrant </a:t>
            </a:r>
            <a:r>
              <a:rPr lang="en-US" dirty="0"/>
              <a:t>workers remained in the United States after the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8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Population </a:t>
            </a:r>
            <a:r>
              <a:rPr lang="en-US" b="1" dirty="0"/>
              <a:t>shift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War </a:t>
            </a:r>
            <a:r>
              <a:rPr lang="en-US" dirty="0"/>
              <a:t>industries expanded in </a:t>
            </a:r>
            <a:r>
              <a:rPr lang="en-US" dirty="0" smtClean="0"/>
              <a:t>S. </a:t>
            </a:r>
            <a:r>
              <a:rPr lang="en-US" dirty="0"/>
              <a:t>California </a:t>
            </a:r>
            <a:r>
              <a:rPr lang="en-US" dirty="0" smtClean="0"/>
              <a:t>and SW. called </a:t>
            </a:r>
            <a:r>
              <a:rPr lang="en-US" dirty="0"/>
              <a:t>“the Sunbelt,” from the Midwest and Northeast.</a:t>
            </a:r>
          </a:p>
          <a:p>
            <a:pPr lvl="0"/>
            <a:r>
              <a:rPr lang="en-US" b="1" dirty="0"/>
              <a:t>Conflict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Competition </a:t>
            </a:r>
            <a:r>
              <a:rPr lang="en-US" dirty="0"/>
              <a:t>for jobs and </a:t>
            </a:r>
            <a:r>
              <a:rPr lang="en-US" dirty="0" smtClean="0"/>
              <a:t>housing and recurring </a:t>
            </a:r>
            <a:r>
              <a:rPr lang="en-US" dirty="0"/>
              <a:t>prejudice, created tension between ethnic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8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09 at 10.0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8305012" cy="64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5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7372</TotalTime>
  <Words>1157</Words>
  <Application>Microsoft Macintosh PowerPoint</Application>
  <PresentationFormat>On-screen Show (4:3)</PresentationFormat>
  <Paragraphs>251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Breeze</vt:lpstr>
      <vt:lpstr>America and World War II 1941-1945</vt:lpstr>
      <vt:lpstr>Minorities in World War II</vt:lpstr>
      <vt:lpstr>Minorities in World War II</vt:lpstr>
      <vt:lpstr>Background</vt:lpstr>
      <vt:lpstr>Background</vt:lpstr>
      <vt:lpstr>PowerPoint Presentation</vt:lpstr>
      <vt:lpstr>African American and Hispanic Workers</vt:lpstr>
      <vt:lpstr>Background</vt:lpstr>
      <vt:lpstr>PowerPoint Presentation</vt:lpstr>
      <vt:lpstr>Forced Relocation</vt:lpstr>
      <vt:lpstr>Background</vt:lpstr>
      <vt:lpstr>PowerPoint Presentation</vt:lpstr>
      <vt:lpstr>Halting the Germans</vt:lpstr>
      <vt:lpstr>Battle in Europe</vt:lpstr>
      <vt:lpstr>PowerPoint Presentation</vt:lpstr>
      <vt:lpstr>European Operations</vt:lpstr>
      <vt:lpstr>PowerPoint Presentation</vt:lpstr>
      <vt:lpstr>The Tehran Conference</vt:lpstr>
      <vt:lpstr>Operation Overlord: D-Day</vt:lpstr>
      <vt:lpstr>PowerPoint Presentation</vt:lpstr>
      <vt:lpstr>The War Ends in Europe</vt:lpstr>
      <vt:lpstr>Holding the Line Against Japan</vt:lpstr>
      <vt:lpstr>The United States at War in the PACIFIC</vt:lpstr>
      <vt:lpstr>Pacific Con’t</vt:lpstr>
      <vt:lpstr>Pacific Strategy Changes</vt:lpstr>
      <vt:lpstr>Pacific Offensive</vt:lpstr>
      <vt:lpstr>Pacific Offensive Con’t</vt:lpstr>
      <vt:lpstr>Pacific Offensive Con’t</vt:lpstr>
      <vt:lpstr>Pacific Offensive Con’t</vt:lpstr>
      <vt:lpstr>Pacific Offensive Con’t</vt:lpstr>
      <vt:lpstr>Pacific Offensive Con’t</vt:lpstr>
      <vt:lpstr>PowerPoint Presentation</vt:lpstr>
      <vt:lpstr>PowerPoint Presentation</vt:lpstr>
      <vt:lpstr>PowerPoint Presentation</vt:lpstr>
      <vt:lpstr>Use of the Atomic Bomb</vt:lpstr>
      <vt:lpstr>Atomic Bomb</vt:lpstr>
      <vt:lpstr>Atomic Bomb</vt:lpstr>
      <vt:lpstr>Atomic bomb</vt:lpstr>
      <vt:lpstr>PowerPoint Presentation</vt:lpstr>
      <vt:lpstr>PowerPoint Presentation</vt:lpstr>
      <vt:lpstr>Destruction path at Hiroshima</vt:lpstr>
      <vt:lpstr>Costs of WWII</vt:lpstr>
      <vt:lpstr>PowerPoint Presentation</vt:lpstr>
      <vt:lpstr>PowerPoint Presentation</vt:lpstr>
      <vt:lpstr>PowerPoint Presentation</vt:lpstr>
      <vt:lpstr>PowerPoint Presentation</vt:lpstr>
      <vt:lpstr>Putting the Enemy on Trial</vt:lpstr>
      <vt:lpstr>Driving Back Japan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and World War II 1941-1945</dc:title>
  <dc:creator>Abbie</dc:creator>
  <cp:lastModifiedBy>Abbie</cp:lastModifiedBy>
  <cp:revision>21</cp:revision>
  <dcterms:created xsi:type="dcterms:W3CDTF">2013-12-18T20:00:11Z</dcterms:created>
  <dcterms:modified xsi:type="dcterms:W3CDTF">2014-01-14T18:35:24Z</dcterms:modified>
</cp:coreProperties>
</file>