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6" r:id="rId8"/>
    <p:sldId id="262" r:id="rId9"/>
    <p:sldId id="263" r:id="rId10"/>
    <p:sldId id="265" r:id="rId11"/>
    <p:sldId id="264"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6" d="100"/>
          <a:sy n="66" d="100"/>
        </p:scale>
        <p:origin x="-664"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 Id="rId3" Type="http://schemas.openxmlformats.org/officeDocument/2006/relationships/image" Target="../media/image6.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8.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6.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Overlay-TitleSlide.png"/>
          <p:cNvPicPr>
            <a:picLocks noChangeAspect="1"/>
          </p:cNvPicPr>
          <p:nvPr/>
        </p:nvPicPr>
        <p:blipFill>
          <a:blip r:embed="rId2"/>
          <a:stretch>
            <a:fillRect/>
          </a:stretch>
        </p:blipFill>
        <p:spPr>
          <a:xfrm>
            <a:off x="158367" y="187452"/>
            <a:ext cx="8827266" cy="6483096"/>
          </a:xfrm>
          <a:prstGeom prst="rect">
            <a:avLst/>
          </a:prstGeom>
        </p:spPr>
      </p:pic>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
        <p:nvSpPr>
          <p:cNvPr id="2" name="Title 1"/>
          <p:cNvSpPr>
            <a:spLocks noGrp="1"/>
          </p:cNvSpPr>
          <p:nvPr>
            <p:ph type="ctrTitle"/>
          </p:nvPr>
        </p:nvSpPr>
        <p:spPr>
          <a:xfrm>
            <a:off x="1600200" y="2492375"/>
            <a:ext cx="6762749" cy="1470025"/>
          </a:xfrm>
        </p:spPr>
        <p:txBody>
          <a:bodyPr/>
          <a:lstStyle>
            <a:lvl1pPr algn="r">
              <a:defRPr sz="4400"/>
            </a:lvl1pPr>
          </a:lstStyle>
          <a:p>
            <a:r>
              <a:rPr lang="en-US" smtClean="0"/>
              <a:t>Click to edit Master title style</a:t>
            </a:r>
            <a:endParaRPr/>
          </a:p>
        </p:txBody>
      </p:sp>
      <p:sp>
        <p:nvSpPr>
          <p:cNvPr id="3" name="Subtitle 2"/>
          <p:cNvSpPr>
            <a:spLocks noGrp="1"/>
          </p:cNvSpPr>
          <p:nvPr>
            <p:ph type="subTitle" idx="1"/>
          </p:nvPr>
        </p:nvSpPr>
        <p:spPr>
          <a:xfrm>
            <a:off x="1600201" y="3966882"/>
            <a:ext cx="6762749" cy="1752600"/>
          </a:xfrm>
        </p:spPr>
        <p:txBody>
          <a:bodyPr>
            <a:normAutofit/>
          </a:bodyPr>
          <a:lstStyle>
            <a:lvl1pPr marL="0" indent="0" algn="r">
              <a:spcBef>
                <a:spcPts val="60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t>3/19/14</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Date Placeholder 1"/>
          <p:cNvSpPr>
            <a:spLocks noGrp="1"/>
          </p:cNvSpPr>
          <p:nvPr>
            <p:ph type="dt" sz="half" idx="10"/>
          </p:nvPr>
        </p:nvSpPr>
        <p:spPr/>
        <p:txBody>
          <a:bodyPr/>
          <a:lstStyle/>
          <a:p>
            <a:fld id="{D140825E-4A15-4D39-8176-1F07E904CB30}" type="datetimeFigureOut">
              <a:rPr lang="en-US" smtClean="0"/>
              <a:t>3/19/14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Overlay-ContentCaption.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4" y="590550"/>
            <a:ext cx="365760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693023" y="739588"/>
            <a:ext cx="3657600" cy="5308787"/>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779464" y="1816100"/>
            <a:ext cx="3657600" cy="3822700"/>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40825E-4A15-4D39-8176-1F07E904CB30}" type="datetimeFigureOut">
              <a:rPr lang="en-US" smtClean="0"/>
              <a:t>3/19/14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Overlay-PictureCaption.png"/>
          <p:cNvPicPr>
            <a:picLocks noChangeAspect="1"/>
          </p:cNvPicPr>
          <p:nvPr/>
        </p:nvPicPr>
        <p:blipFill>
          <a:blip r:embed="rId2"/>
          <a:stretch>
            <a:fillRect/>
          </a:stretch>
        </p:blipFill>
        <p:spPr>
          <a:xfrm>
            <a:off x="448977" y="187452"/>
            <a:ext cx="8536656" cy="6483096"/>
          </a:xfrm>
          <a:prstGeom prst="rect">
            <a:avLst/>
          </a:prstGeom>
        </p:spPr>
      </p:pic>
      <p:sp>
        <p:nvSpPr>
          <p:cNvPr id="2" name="Title 1"/>
          <p:cNvSpPr>
            <a:spLocks noGrp="1"/>
          </p:cNvSpPr>
          <p:nvPr>
            <p:ph type="title"/>
          </p:nvPr>
        </p:nvSpPr>
        <p:spPr>
          <a:xfrm>
            <a:off x="3886200" y="533400"/>
            <a:ext cx="4476750" cy="1252538"/>
          </a:xfrm>
        </p:spPr>
        <p:txBody>
          <a:bodyPr anchor="b"/>
          <a:lstStyle>
            <a:lvl1pPr algn="l">
              <a:defRPr sz="3600" b="0"/>
            </a:lvl1pPr>
          </a:lstStyle>
          <a:p>
            <a:r>
              <a:rPr lang="en-US" smtClean="0"/>
              <a:t>Click to edit Master title style</a:t>
            </a:r>
            <a:endParaRPr/>
          </a:p>
        </p:txBody>
      </p:sp>
      <p:sp>
        <p:nvSpPr>
          <p:cNvPr id="4" name="Text Placeholder 3"/>
          <p:cNvSpPr>
            <a:spLocks noGrp="1"/>
          </p:cNvSpPr>
          <p:nvPr>
            <p:ph type="body" sz="half" idx="2"/>
          </p:nvPr>
        </p:nvSpPr>
        <p:spPr>
          <a:xfrm>
            <a:off x="3886124" y="1828800"/>
            <a:ext cx="4474539"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6124" y="6288741"/>
            <a:ext cx="1887537" cy="365125"/>
          </a:xfrm>
        </p:spPr>
        <p:txBody>
          <a:bodyPr/>
          <a:lstStyle/>
          <a:p>
            <a:fld id="{D140825E-4A15-4D39-8176-1F07E904CB30}" type="datetimeFigureOut">
              <a:rPr lang="en-US" smtClean="0"/>
              <a:t>3/19/14</a:t>
            </a:fld>
            <a:endParaRPr lang="en-US"/>
          </a:p>
        </p:txBody>
      </p:sp>
      <p:sp>
        <p:nvSpPr>
          <p:cNvPr id="6" name="Footer Placeholder 5"/>
          <p:cNvSpPr>
            <a:spLocks noGrp="1"/>
          </p:cNvSpPr>
          <p:nvPr>
            <p:ph type="ftr" sz="quarter" idx="11"/>
          </p:nvPr>
        </p:nvSpPr>
        <p:spPr>
          <a:xfrm>
            <a:off x="5867399" y="6288741"/>
            <a:ext cx="2675965"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
        <p:nvSpPr>
          <p:cNvPr id="3" name="Picture Placeholder 2"/>
          <p:cNvSpPr>
            <a:spLocks noGrp="1"/>
          </p:cNvSpPr>
          <p:nvPr>
            <p:ph type="pic" idx="1"/>
          </p:nvPr>
        </p:nvSpPr>
        <p:spPr>
          <a:xfrm flipH="1">
            <a:off x="188253" y="179292"/>
            <a:ext cx="3281087" cy="6483096"/>
          </a:xfrm>
          <a:prstGeom prst="round1Rect">
            <a:avLst>
              <a:gd name="adj" fmla="val 17325"/>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4710953" y="533400"/>
            <a:ext cx="3657600" cy="1252538"/>
          </a:xfrm>
        </p:spPr>
        <p:txBody>
          <a:bodyPr anchor="b"/>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flipH="1">
            <a:off x="596153" y="1600199"/>
            <a:ext cx="3657600" cy="3657601"/>
          </a:xfrm>
          <a:prstGeom prst="ellipse">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710412" y="1828800"/>
            <a:ext cx="3657600"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D140825E-4A15-4D39-8176-1F07E904CB30}" type="datetimeFigureOut">
              <a:rPr lang="en-US" smtClean="0"/>
              <a:t>3/19/14</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808038" y="3778624"/>
            <a:ext cx="7560515" cy="1102658"/>
          </a:xfrm>
        </p:spPr>
        <p:txBody>
          <a:bodyPr anchor="b"/>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flipH="1">
            <a:off x="871584" y="762000"/>
            <a:ext cx="7427726" cy="2989730"/>
          </a:xfrm>
          <a:prstGeom prst="roundRect">
            <a:avLst>
              <a:gd name="adj" fmla="val 7476"/>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808034" y="4827493"/>
            <a:ext cx="7559977" cy="1220881"/>
          </a:xfrm>
        </p:spPr>
        <p:txBody>
          <a:bodyPr>
            <a:normAutofit/>
          </a:bodyPr>
          <a:lstStyle>
            <a:lvl1pPr marL="0" indent="0">
              <a:spcBef>
                <a:spcPts val="3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D140825E-4A15-4D39-8176-1F07E904CB30}" type="datetimeFigureOut">
              <a:rPr lang="en-US" smtClean="0"/>
              <a:t>3/19/14</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t>3/19/14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Vertical Title 1"/>
          <p:cNvSpPr>
            <a:spLocks noGrp="1"/>
          </p:cNvSpPr>
          <p:nvPr>
            <p:ph type="title" orient="vert"/>
          </p:nvPr>
        </p:nvSpPr>
        <p:spPr>
          <a:xfrm>
            <a:off x="7328646" y="779463"/>
            <a:ext cx="1358153" cy="5268912"/>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779462" y="779464"/>
            <a:ext cx="6170613" cy="5268911"/>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t>3/19/14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t>3/19/14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Overlay-SectionHeader.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3" y="2591360"/>
            <a:ext cx="7583487" cy="1362075"/>
          </a:xfrm>
        </p:spPr>
        <p:txBody>
          <a:bodyPr anchor="b" anchorCtr="0">
            <a:noAutofit/>
          </a:bodyPr>
          <a:lstStyle>
            <a:lvl1pPr algn="l">
              <a:defRPr sz="4400" b="1"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779463" y="3950354"/>
            <a:ext cx="7583487" cy="1500187"/>
          </a:xfrm>
        </p:spPr>
        <p:txBody>
          <a:bodyPr anchor="t" anchorCtr="0"/>
          <a:lstStyle>
            <a:lvl1pPr marL="0" indent="0" algn="l">
              <a:spcBef>
                <a:spcPts val="600"/>
              </a:spcBef>
              <a:buNone/>
              <a:defRPr sz="20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40825E-4A15-4D39-8176-1F07E904CB30}" type="datetimeFigureOut">
              <a:rPr lang="en-US" smtClean="0"/>
              <a:t>3/19/14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688541"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t>3/19/14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4" name="Picture 13"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a:xfrm>
            <a:off x="779463" y="381000"/>
            <a:ext cx="7583487" cy="1044388"/>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9463"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9463"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05350"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05350"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D140825E-4A15-4D39-8176-1F07E904CB30}" type="datetimeFigureOut">
              <a:rPr lang="en-US" smtClean="0"/>
              <a:t>3/19/14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E4AAA4-6363-4581-962D-1ACCC2D600C5}" type="slidenum">
              <a:rPr lang="en-US" smtClean="0"/>
              <a:t>‹#›</a:t>
            </a:fld>
            <a:endParaRPr lang="en-US"/>
          </a:p>
        </p:txBody>
      </p:sp>
      <p:cxnSp>
        <p:nvCxnSpPr>
          <p:cNvPr id="12" name="Straight Connector 11"/>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79462" y="1828801"/>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t>3/19/14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
        <p:nvSpPr>
          <p:cNvPr id="10" name="Content Placeholder 2"/>
          <p:cNvSpPr>
            <a:spLocks noGrp="1"/>
          </p:cNvSpPr>
          <p:nvPr>
            <p:ph sz="half" idx="13"/>
          </p:nvPr>
        </p:nvSpPr>
        <p:spPr>
          <a:xfrm>
            <a:off x="779462" y="3991816"/>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t>3/19/14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
        <p:nvSpPr>
          <p:cNvPr id="10"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4"/>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D140825E-4A15-4D39-8176-1F07E904CB30}" type="datetimeFigureOut">
              <a:rPr lang="en-US" smtClean="0"/>
              <a:t>3/19/14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
        <p:nvSpPr>
          <p:cNvPr id="12" name="Content Placeholder 2"/>
          <p:cNvSpPr>
            <a:spLocks noGrp="1"/>
          </p:cNvSpPr>
          <p:nvPr>
            <p:ph sz="half" idx="14"/>
          </p:nvPr>
        </p:nvSpPr>
        <p:spPr>
          <a:xfrm>
            <a:off x="77946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3" name="Content Placeholder 2"/>
          <p:cNvSpPr>
            <a:spLocks noGrp="1"/>
          </p:cNvSpPr>
          <p:nvPr>
            <p:ph sz="half" idx="15"/>
          </p:nvPr>
        </p:nvSpPr>
        <p:spPr>
          <a:xfrm>
            <a:off x="77946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5"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D140825E-4A15-4D39-8176-1F07E904CB30}" type="datetimeFigureOut">
              <a:rPr lang="en-US" smtClean="0"/>
              <a:t>3/19/14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ound Diagonal Corner Rectangle 7"/>
          <p:cNvSpPr/>
          <p:nvPr/>
        </p:nvSpPr>
        <p:spPr>
          <a:xfrm>
            <a:off x="189707" y="189707"/>
            <a:ext cx="8764587" cy="6478587"/>
          </a:xfrm>
          <a:prstGeom prst="round2DiagRect">
            <a:avLst>
              <a:gd name="adj1" fmla="val 9416"/>
              <a:gd name="adj2" fmla="val 0"/>
            </a:avLst>
          </a:prstGeom>
          <a:gradFill>
            <a:gsLst>
              <a:gs pos="1700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Placeholder 1"/>
          <p:cNvSpPr>
            <a:spLocks noGrp="1"/>
          </p:cNvSpPr>
          <p:nvPr>
            <p:ph type="title"/>
          </p:nvPr>
        </p:nvSpPr>
        <p:spPr>
          <a:xfrm>
            <a:off x="779463" y="381000"/>
            <a:ext cx="7583487" cy="1044388"/>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779463" y="1828800"/>
            <a:ext cx="7583487" cy="420893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381000" y="6288741"/>
            <a:ext cx="1887537" cy="365125"/>
          </a:xfrm>
          <a:prstGeom prst="rect">
            <a:avLst/>
          </a:prstGeom>
        </p:spPr>
        <p:txBody>
          <a:bodyPr vert="horz" lIns="91440" tIns="45720" rIns="91440" bIns="45720" rtlCol="0" anchor="ctr"/>
          <a:lstStyle>
            <a:lvl1pPr algn="l">
              <a:defRPr sz="1200">
                <a:solidFill>
                  <a:schemeClr val="bg2"/>
                </a:solidFill>
              </a:defRPr>
            </a:lvl1pPr>
          </a:lstStyle>
          <a:p>
            <a:fld id="{D140825E-4A15-4D39-8176-1F07E904CB30}" type="datetimeFigureOut">
              <a:rPr lang="en-US" smtClean="0"/>
              <a:t>3/19/14</a:t>
            </a:fld>
            <a:endParaRPr lang="en-US"/>
          </a:p>
        </p:txBody>
      </p:sp>
      <p:sp>
        <p:nvSpPr>
          <p:cNvPr id="5" name="Footer Placeholder 4"/>
          <p:cNvSpPr>
            <a:spLocks noGrp="1"/>
          </p:cNvSpPr>
          <p:nvPr>
            <p:ph type="ftr" sz="quarter" idx="3"/>
          </p:nvPr>
        </p:nvSpPr>
        <p:spPr>
          <a:xfrm>
            <a:off x="3304615" y="6288741"/>
            <a:ext cx="5238750" cy="365125"/>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6" name="Slide Number Placeholder 5"/>
          <p:cNvSpPr>
            <a:spLocks noGrp="1"/>
          </p:cNvSpPr>
          <p:nvPr>
            <p:ph type="sldNum" sz="quarter" idx="4"/>
          </p:nvPr>
        </p:nvSpPr>
        <p:spPr>
          <a:xfrm>
            <a:off x="8404411" y="219635"/>
            <a:ext cx="493059" cy="365125"/>
          </a:xfrm>
          <a:prstGeom prst="rect">
            <a:avLst/>
          </a:prstGeom>
        </p:spPr>
        <p:txBody>
          <a:bodyPr vert="horz" lIns="91440" tIns="45720" rIns="91440" bIns="45720" rtlCol="0" anchor="ctr"/>
          <a:lstStyle>
            <a:lvl1pPr algn="r">
              <a:defRPr sz="1200">
                <a:solidFill>
                  <a:schemeClr val="tx2"/>
                </a:solidFill>
              </a:defRPr>
            </a:lvl1pPr>
          </a:lstStyle>
          <a:p>
            <a:fld id="{93E4AAA4-6363-4581-962D-1ACCC2D600C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914400" rtl="0" eaLnBrk="1" latinLnBrk="0" hangingPunct="1">
        <a:spcBef>
          <a:spcPct val="0"/>
        </a:spcBef>
        <a:buNone/>
        <a:defRPr sz="3800" kern="1200">
          <a:solidFill>
            <a:schemeClr val="bg1"/>
          </a:solidFill>
          <a:latin typeface="+mj-lt"/>
          <a:ea typeface="+mj-ea"/>
          <a:cs typeface="+mj-cs"/>
        </a:defRPr>
      </a:lvl1pPr>
    </p:titleStyle>
    <p:bodyStyle>
      <a:lvl1pPr marL="282575" indent="-282575" algn="l" defTabSz="914400" rtl="0" eaLnBrk="1" latinLnBrk="0" hangingPunct="1">
        <a:spcBef>
          <a:spcPts val="2000"/>
        </a:spcBef>
        <a:buFont typeface="Wingdings 2" pitchFamily="18" charset="2"/>
        <a:buChar char=""/>
        <a:defRPr sz="2200" kern="1200">
          <a:solidFill>
            <a:schemeClr val="bg1"/>
          </a:solidFill>
          <a:latin typeface="+mn-lt"/>
          <a:ea typeface="+mn-ea"/>
          <a:cs typeface="+mn-cs"/>
        </a:defRPr>
      </a:lvl1pPr>
      <a:lvl2pPr marL="577850" indent="-295275" algn="l" defTabSz="914400" rtl="0" eaLnBrk="1" latinLnBrk="0" hangingPunct="1">
        <a:spcBef>
          <a:spcPts val="600"/>
        </a:spcBef>
        <a:buFont typeface="Wingdings 2" pitchFamily="18" charset="2"/>
        <a:buChar char=""/>
        <a:defRPr sz="2000" kern="1200">
          <a:solidFill>
            <a:schemeClr val="bg1"/>
          </a:solidFill>
          <a:latin typeface="+mn-lt"/>
          <a:ea typeface="+mn-ea"/>
          <a:cs typeface="+mn-cs"/>
        </a:defRPr>
      </a:lvl2pPr>
      <a:lvl3pPr marL="86042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3pPr>
      <a:lvl4pPr marL="1143000"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4pPr>
      <a:lvl5pPr marL="142557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5pPr>
      <a:lvl6pPr marL="1711325"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6pPr>
      <a:lvl7pPr marL="2000250"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7pPr>
      <a:lvl8pPr marL="2290763"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8pPr>
      <a:lvl9pPr marL="2571750" indent="-288925" algn="l" defTabSz="914400" rtl="0" eaLnBrk="1" latinLnBrk="0" hangingPunct="1">
        <a:spcBef>
          <a:spcPct val="20000"/>
        </a:spcBef>
        <a:buFont typeface="Wingdings 2" pitchFamily="18" charset="2"/>
        <a:buChar char=""/>
        <a:defRPr lang="en-US" sz="1800" kern="1200" dirty="0">
          <a:solidFill>
            <a:schemeClr val="bg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10.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9.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American Revolution</a:t>
            </a:r>
            <a:endParaRPr lang="en-US" dirty="0"/>
          </a:p>
        </p:txBody>
      </p:sp>
      <p:sp>
        <p:nvSpPr>
          <p:cNvPr id="3" name="Subtitle 2"/>
          <p:cNvSpPr>
            <a:spLocks noGrp="1"/>
          </p:cNvSpPr>
          <p:nvPr>
            <p:ph type="subTitle" idx="1"/>
          </p:nvPr>
        </p:nvSpPr>
        <p:spPr/>
        <p:txBody>
          <a:bodyPr/>
          <a:lstStyle/>
          <a:p>
            <a:r>
              <a:rPr lang="en-US" dirty="0" smtClean="0"/>
              <a:t>Chapter 21</a:t>
            </a:r>
          </a:p>
          <a:p>
            <a:r>
              <a:rPr lang="en-US" dirty="0" smtClean="0"/>
              <a:t>Lesson 4</a:t>
            </a:r>
            <a:endParaRPr lang="en-US" dirty="0"/>
          </a:p>
        </p:txBody>
      </p:sp>
    </p:spTree>
    <p:extLst>
      <p:ext uri="{BB962C8B-B14F-4D97-AF65-F5344CB8AC3E}">
        <p14:creationId xmlns:p14="http://schemas.microsoft.com/office/powerpoint/2010/main" val="11197897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Shot 2014-03-19 at 11.21.24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956487"/>
            <a:ext cx="9144000" cy="5053263"/>
          </a:xfrm>
          <a:prstGeom prst="rect">
            <a:avLst/>
          </a:prstGeom>
        </p:spPr>
      </p:pic>
    </p:spTree>
    <p:extLst>
      <p:ext uri="{BB962C8B-B14F-4D97-AF65-F5344CB8AC3E}">
        <p14:creationId xmlns:p14="http://schemas.microsoft.com/office/powerpoint/2010/main" val="40603165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Bill of Rights and the </a:t>
            </a:r>
            <a:r>
              <a:rPr lang="en-US" b="1" dirty="0" smtClean="0"/>
              <a:t>Enlightenment</a:t>
            </a:r>
            <a:endParaRPr lang="en-US" dirty="0"/>
          </a:p>
        </p:txBody>
      </p:sp>
      <p:sp>
        <p:nvSpPr>
          <p:cNvPr id="3" name="Content Placeholder 2"/>
          <p:cNvSpPr>
            <a:spLocks noGrp="1"/>
          </p:cNvSpPr>
          <p:nvPr>
            <p:ph idx="1"/>
          </p:nvPr>
        </p:nvSpPr>
        <p:spPr/>
        <p:txBody>
          <a:bodyPr/>
          <a:lstStyle/>
          <a:p>
            <a:pPr lvl="0"/>
            <a:r>
              <a:rPr lang="en-US" b="1" dirty="0" smtClean="0"/>
              <a:t>The </a:t>
            </a:r>
            <a:r>
              <a:rPr lang="en-US" b="1" dirty="0"/>
              <a:t>Bill of Rights: </a:t>
            </a:r>
            <a:r>
              <a:rPr lang="en-US" dirty="0"/>
              <a:t>The states approved 10 amendments to the Constitution, which became known as the Bill of Rights. They guaranteed certain freedoms.</a:t>
            </a:r>
          </a:p>
          <a:p>
            <a:pPr lvl="0"/>
            <a:r>
              <a:rPr lang="en-US" b="1" dirty="0"/>
              <a:t>Enlightenment influence on Bill of Rights: </a:t>
            </a:r>
            <a:r>
              <a:rPr lang="en-US" dirty="0"/>
              <a:t>Many of the rights in the Bill of Rights were derived from the natural rights proposed by Enlightenment thinkers.</a:t>
            </a:r>
          </a:p>
          <a:p>
            <a:endParaRPr lang="en-US" dirty="0"/>
          </a:p>
        </p:txBody>
      </p:sp>
    </p:spTree>
    <p:extLst>
      <p:ext uri="{BB962C8B-B14F-4D97-AF65-F5344CB8AC3E}">
        <p14:creationId xmlns:p14="http://schemas.microsoft.com/office/powerpoint/2010/main" val="39127479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Britain before the </a:t>
            </a:r>
            <a:r>
              <a:rPr lang="en-US" b="1" dirty="0" smtClean="0"/>
              <a:t>Revolution</a:t>
            </a:r>
            <a:endParaRPr lang="en-US" dirty="0"/>
          </a:p>
        </p:txBody>
      </p:sp>
      <p:sp>
        <p:nvSpPr>
          <p:cNvPr id="3" name="Content Placeholder 2"/>
          <p:cNvSpPr>
            <a:spLocks noGrp="1"/>
          </p:cNvSpPr>
          <p:nvPr>
            <p:ph idx="1"/>
          </p:nvPr>
        </p:nvSpPr>
        <p:spPr/>
        <p:txBody>
          <a:bodyPr>
            <a:normAutofit/>
          </a:bodyPr>
          <a:lstStyle/>
          <a:p>
            <a:pPr lvl="0"/>
            <a:r>
              <a:rPr lang="en-US" b="1" dirty="0" smtClean="0"/>
              <a:t>Parliament's </a:t>
            </a:r>
            <a:r>
              <a:rPr lang="en-US" b="1" dirty="0"/>
              <a:t>power: </a:t>
            </a:r>
            <a:r>
              <a:rPr lang="en-US" dirty="0"/>
              <a:t>With the power to make laws, levy taxes, and pass the budget, Parliament had gradually become more powerful than the monarch.</a:t>
            </a:r>
          </a:p>
          <a:p>
            <a:pPr lvl="0"/>
            <a:r>
              <a:rPr lang="en-US" b="1" dirty="0"/>
              <a:t>The Hanover line of monarchs: </a:t>
            </a:r>
            <a:r>
              <a:rPr lang="en-US" dirty="0"/>
              <a:t>In 1714, a new dynasty, the Hanoverians, began. German-born King George I, from the German state of Hanover, was the first Hanoverian monarch of Great Britain</a:t>
            </a:r>
            <a:r>
              <a:rPr lang="en-US" dirty="0" smtClean="0"/>
              <a:t>.</a:t>
            </a:r>
            <a:endParaRPr lang="en-US" dirty="0"/>
          </a:p>
        </p:txBody>
      </p:sp>
    </p:spTree>
    <p:extLst>
      <p:ext uri="{BB962C8B-B14F-4D97-AF65-F5344CB8AC3E}">
        <p14:creationId xmlns:p14="http://schemas.microsoft.com/office/powerpoint/2010/main" val="2256963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Britain before the Revolution</a:t>
            </a:r>
            <a:endParaRPr lang="en-US" dirty="0"/>
          </a:p>
        </p:txBody>
      </p:sp>
      <p:sp>
        <p:nvSpPr>
          <p:cNvPr id="3" name="Content Placeholder 2"/>
          <p:cNvSpPr>
            <a:spLocks noGrp="1"/>
          </p:cNvSpPr>
          <p:nvPr>
            <p:ph idx="1"/>
          </p:nvPr>
        </p:nvSpPr>
        <p:spPr/>
        <p:txBody>
          <a:bodyPr/>
          <a:lstStyle/>
          <a:p>
            <a:pPr lvl="0"/>
            <a:r>
              <a:rPr lang="en-US" b="1" dirty="0"/>
              <a:t>Britain's North American colonies: </a:t>
            </a:r>
            <a:r>
              <a:rPr lang="en-US" dirty="0"/>
              <a:t>Britain controlled Canada as well as 13 colonies on the eastern coast of what is now the United States. The colonies had legislatures that tended to act independently.</a:t>
            </a:r>
          </a:p>
          <a:p>
            <a:pPr lvl="0"/>
            <a:r>
              <a:rPr lang="en-US" b="1" dirty="0"/>
              <a:t>Parliament's need for revenue: </a:t>
            </a:r>
            <a:r>
              <a:rPr lang="en-US" dirty="0"/>
              <a:t>To offset the costs of the Seven Years' War, Parliament imposed the Stamp Act on the colonies in 1765. Colonial opposition to the Stamp Act was strong. As a consequence of unrest and protests against the Stamp Act, Parliament repealed it a year later.</a:t>
            </a:r>
          </a:p>
          <a:p>
            <a:endParaRPr lang="en-US" dirty="0"/>
          </a:p>
          <a:p>
            <a:endParaRPr lang="en-US" dirty="0"/>
          </a:p>
        </p:txBody>
      </p:sp>
    </p:spTree>
    <p:extLst>
      <p:ext uri="{BB962C8B-B14F-4D97-AF65-F5344CB8AC3E}">
        <p14:creationId xmlns:p14="http://schemas.microsoft.com/office/powerpoint/2010/main" val="29103054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American </a:t>
            </a:r>
            <a:r>
              <a:rPr lang="en-US" b="1" dirty="0" smtClean="0"/>
              <a:t>Revolution</a:t>
            </a:r>
            <a:endParaRPr lang="en-US" dirty="0"/>
          </a:p>
        </p:txBody>
      </p:sp>
      <p:sp>
        <p:nvSpPr>
          <p:cNvPr id="3" name="Content Placeholder 2"/>
          <p:cNvSpPr>
            <a:spLocks noGrp="1"/>
          </p:cNvSpPr>
          <p:nvPr>
            <p:ph idx="1"/>
          </p:nvPr>
        </p:nvSpPr>
        <p:spPr/>
        <p:txBody>
          <a:bodyPr>
            <a:normAutofit fontScale="92500"/>
          </a:bodyPr>
          <a:lstStyle/>
          <a:p>
            <a:pPr lvl="0"/>
            <a:r>
              <a:rPr lang="en-US" b="1" dirty="0" smtClean="0"/>
              <a:t>The </a:t>
            </a:r>
            <a:r>
              <a:rPr lang="en-US" b="1" dirty="0"/>
              <a:t>First Continental Congress: </a:t>
            </a:r>
            <a:r>
              <a:rPr lang="en-US" dirty="0"/>
              <a:t>In response to British actions, the colonies set up the First Continental Congress in 1774. Its members urged colonists to form militias.</a:t>
            </a:r>
          </a:p>
          <a:p>
            <a:pPr lvl="0"/>
            <a:r>
              <a:rPr lang="en-US" b="1" dirty="0"/>
              <a:t>The beginning of the war: </a:t>
            </a:r>
            <a:r>
              <a:rPr lang="en-US" dirty="0"/>
              <a:t>British troops and colonists clashed at Lexington and Concord in Massachusetts in 1775. A Second Continental Congress created the Continental Army, with George Washington as commander.</a:t>
            </a:r>
          </a:p>
          <a:p>
            <a:pPr lvl="0"/>
            <a:r>
              <a:rPr lang="en-US" b="1" dirty="0"/>
              <a:t>The Declaration of Independence: </a:t>
            </a:r>
            <a:r>
              <a:rPr lang="en-US" dirty="0"/>
              <a:t>On July 4, 1776, the colonies declared independence from Britain. Drawing on the ideas of Enlightenment philosophers, Thomas Jefferson wrote the Declaration of Independence.</a:t>
            </a:r>
          </a:p>
          <a:p>
            <a:endParaRPr lang="en-US" dirty="0"/>
          </a:p>
        </p:txBody>
      </p:sp>
    </p:spTree>
    <p:extLst>
      <p:ext uri="{BB962C8B-B14F-4D97-AF65-F5344CB8AC3E}">
        <p14:creationId xmlns:p14="http://schemas.microsoft.com/office/powerpoint/2010/main" val="10151517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European Countries Support the </a:t>
            </a:r>
            <a:r>
              <a:rPr lang="en-US" b="1" dirty="0" smtClean="0"/>
              <a:t>Colonists</a:t>
            </a:r>
            <a:endParaRPr lang="en-US" dirty="0"/>
          </a:p>
        </p:txBody>
      </p:sp>
      <p:sp>
        <p:nvSpPr>
          <p:cNvPr id="3" name="Content Placeholder 2"/>
          <p:cNvSpPr>
            <a:spLocks noGrp="1"/>
          </p:cNvSpPr>
          <p:nvPr>
            <p:ph idx="1"/>
          </p:nvPr>
        </p:nvSpPr>
        <p:spPr/>
        <p:txBody>
          <a:bodyPr>
            <a:normAutofit/>
          </a:bodyPr>
          <a:lstStyle/>
          <a:p>
            <a:pPr lvl="0"/>
            <a:r>
              <a:rPr lang="en-US" b="1" dirty="0" smtClean="0"/>
              <a:t>Britain's </a:t>
            </a:r>
            <a:r>
              <a:rPr lang="en-US" b="1" dirty="0"/>
              <a:t>enemies support colonists: </a:t>
            </a:r>
            <a:r>
              <a:rPr lang="en-US" dirty="0"/>
              <a:t>Britain was a strong military power that had many European enemies. These nations were eager to support the Americans.</a:t>
            </a:r>
          </a:p>
          <a:p>
            <a:pPr lvl="0"/>
            <a:r>
              <a:rPr lang="en-US" b="1" dirty="0"/>
              <a:t>France becomes the key American ally: </a:t>
            </a:r>
            <a:r>
              <a:rPr lang="en-US" dirty="0"/>
              <a:t>The French supplied arms and money to the rebels. In 1778, France granted diplomatic recognition to the United States. The French Navy helped the colonists win the final battle at Yorktown.</a:t>
            </a:r>
          </a:p>
          <a:p>
            <a:endParaRPr lang="en-US" dirty="0"/>
          </a:p>
        </p:txBody>
      </p:sp>
    </p:spTree>
    <p:extLst>
      <p:ext uri="{BB962C8B-B14F-4D97-AF65-F5344CB8AC3E}">
        <p14:creationId xmlns:p14="http://schemas.microsoft.com/office/powerpoint/2010/main" val="5782213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European Countries Support the Colonists</a:t>
            </a:r>
            <a:endParaRPr lang="en-US" dirty="0"/>
          </a:p>
        </p:txBody>
      </p:sp>
      <p:sp>
        <p:nvSpPr>
          <p:cNvPr id="3" name="Content Placeholder 2"/>
          <p:cNvSpPr>
            <a:spLocks noGrp="1"/>
          </p:cNvSpPr>
          <p:nvPr>
            <p:ph idx="1"/>
          </p:nvPr>
        </p:nvSpPr>
        <p:spPr/>
        <p:txBody>
          <a:bodyPr/>
          <a:lstStyle/>
          <a:p>
            <a:pPr lvl="0"/>
            <a:r>
              <a:rPr lang="en-US" b="1" dirty="0"/>
              <a:t>The Spanish and the Dutch enter the war: </a:t>
            </a:r>
            <a:r>
              <a:rPr lang="en-US" dirty="0"/>
              <a:t>When Spain and the Dutch Republic entered the war on the side of the United States, Britain faced the serious threat of a major European conflict.</a:t>
            </a:r>
          </a:p>
          <a:p>
            <a:pPr lvl="0"/>
            <a:r>
              <a:rPr lang="en-US" b="1" dirty="0"/>
              <a:t>British surrender in 1781: </a:t>
            </a:r>
            <a:r>
              <a:rPr lang="en-US" dirty="0"/>
              <a:t>The British surrendered to American and French forces in 1781, ending the Revolutionary War. The Treaty of Paris of 1783 recognized American independence.</a:t>
            </a:r>
          </a:p>
          <a:p>
            <a:endParaRPr lang="en-US" dirty="0"/>
          </a:p>
        </p:txBody>
      </p:sp>
    </p:spTree>
    <p:extLst>
      <p:ext uri="{BB962C8B-B14F-4D97-AF65-F5344CB8AC3E}">
        <p14:creationId xmlns:p14="http://schemas.microsoft.com/office/powerpoint/2010/main" val="29671997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Shot 2014-03-19 at 11.22.50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784888"/>
            <a:ext cx="9144000" cy="5127049"/>
          </a:xfrm>
          <a:prstGeom prst="rect">
            <a:avLst/>
          </a:prstGeom>
        </p:spPr>
      </p:pic>
    </p:spTree>
    <p:extLst>
      <p:ext uri="{BB962C8B-B14F-4D97-AF65-F5344CB8AC3E}">
        <p14:creationId xmlns:p14="http://schemas.microsoft.com/office/powerpoint/2010/main" val="5097964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Need for a New Central </a:t>
            </a:r>
            <a:r>
              <a:rPr lang="en-US" b="1" dirty="0" smtClean="0"/>
              <a:t>Government</a:t>
            </a:r>
            <a:endParaRPr lang="en-US" dirty="0"/>
          </a:p>
        </p:txBody>
      </p:sp>
      <p:sp>
        <p:nvSpPr>
          <p:cNvPr id="3" name="Content Placeholder 2"/>
          <p:cNvSpPr>
            <a:spLocks noGrp="1"/>
          </p:cNvSpPr>
          <p:nvPr>
            <p:ph idx="1"/>
          </p:nvPr>
        </p:nvSpPr>
        <p:spPr/>
        <p:txBody>
          <a:bodyPr/>
          <a:lstStyle/>
          <a:p>
            <a:pPr lvl="0"/>
            <a:r>
              <a:rPr lang="en-US" b="1" dirty="0" smtClean="0"/>
              <a:t>Weaknesses </a:t>
            </a:r>
            <a:r>
              <a:rPr lang="en-US" b="1" dirty="0"/>
              <a:t>of Articles of Confederation: </a:t>
            </a:r>
            <a:r>
              <a:rPr lang="en-US" dirty="0"/>
              <a:t>Fearing a strong central government, the states' first constitution, the Articles of Confederation, created a central government that lacked the power to deal with national problems.</a:t>
            </a:r>
          </a:p>
          <a:p>
            <a:pPr lvl="0"/>
            <a:r>
              <a:rPr lang="en-US" b="1" dirty="0"/>
              <a:t>Replacing the Articles: </a:t>
            </a:r>
            <a:r>
              <a:rPr lang="en-US" dirty="0"/>
              <a:t>To resolve the problems posed by the Articles of Confederation, states' delegates decided to write a new, stronger constitution.</a:t>
            </a:r>
          </a:p>
          <a:p>
            <a:endParaRPr lang="en-US" dirty="0"/>
          </a:p>
        </p:txBody>
      </p:sp>
    </p:spTree>
    <p:extLst>
      <p:ext uri="{BB962C8B-B14F-4D97-AF65-F5344CB8AC3E}">
        <p14:creationId xmlns:p14="http://schemas.microsoft.com/office/powerpoint/2010/main" val="25248054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U.S. </a:t>
            </a:r>
            <a:r>
              <a:rPr lang="en-US" b="1" dirty="0" smtClean="0"/>
              <a:t>Constitution</a:t>
            </a:r>
            <a:endParaRPr lang="en-US" dirty="0"/>
          </a:p>
        </p:txBody>
      </p:sp>
      <p:sp>
        <p:nvSpPr>
          <p:cNvPr id="3" name="Content Placeholder 2"/>
          <p:cNvSpPr>
            <a:spLocks noGrp="1"/>
          </p:cNvSpPr>
          <p:nvPr>
            <p:ph idx="1"/>
          </p:nvPr>
        </p:nvSpPr>
        <p:spPr/>
        <p:txBody>
          <a:bodyPr/>
          <a:lstStyle/>
          <a:p>
            <a:pPr lvl="0"/>
            <a:r>
              <a:rPr lang="en-US" b="1" dirty="0" smtClean="0"/>
              <a:t>Federal </a:t>
            </a:r>
            <a:r>
              <a:rPr lang="en-US" b="1" dirty="0"/>
              <a:t>system: </a:t>
            </a:r>
            <a:r>
              <a:rPr lang="en-US" dirty="0"/>
              <a:t>The Constitution established a federal system, in which power is shared by the national government and state governments.</a:t>
            </a:r>
          </a:p>
          <a:p>
            <a:pPr lvl="0"/>
            <a:r>
              <a:rPr lang="en-US" b="1" dirty="0"/>
              <a:t>Separation of powers: </a:t>
            </a:r>
            <a:r>
              <a:rPr lang="en-US" dirty="0"/>
              <a:t>Drawing on Montesquieu's ideas, the writers of the Constitution separated the national government's powers into three branches—executive, legislative, and judicial.</a:t>
            </a:r>
          </a:p>
          <a:p>
            <a:endParaRPr lang="en-US" dirty="0"/>
          </a:p>
        </p:txBody>
      </p:sp>
    </p:spTree>
    <p:extLst>
      <p:ext uri="{BB962C8B-B14F-4D97-AF65-F5344CB8AC3E}">
        <p14:creationId xmlns:p14="http://schemas.microsoft.com/office/powerpoint/2010/main" val="1411773097"/>
      </p:ext>
    </p:extLst>
  </p:cSld>
  <p:clrMapOvr>
    <a:masterClrMapping/>
  </p:clrMapOvr>
</p:sld>
</file>

<file path=ppt/theme/theme1.xml><?xml version="1.0" encoding="utf-8"?>
<a:theme xmlns:a="http://schemas.openxmlformats.org/drawingml/2006/main" name="Revolution">
  <a:themeElements>
    <a:clrScheme name="Revolution">
      <a:dk1>
        <a:sysClr val="windowText" lastClr="000000"/>
      </a:dk1>
      <a:lt1>
        <a:sysClr val="window" lastClr="FFFFFF"/>
      </a:lt1>
      <a:dk2>
        <a:srgbClr val="1B3861"/>
      </a:dk2>
      <a:lt2>
        <a:srgbClr val="38ABED"/>
      </a:lt2>
      <a:accent1>
        <a:srgbClr val="0C5986"/>
      </a:accent1>
      <a:accent2>
        <a:srgbClr val="DDF53D"/>
      </a:accent2>
      <a:accent3>
        <a:srgbClr val="508709"/>
      </a:accent3>
      <a:accent4>
        <a:srgbClr val="BF5E00"/>
      </a:accent4>
      <a:accent5>
        <a:srgbClr val="9C0001"/>
      </a:accent5>
      <a:accent6>
        <a:srgbClr val="660075"/>
      </a:accent6>
      <a:hlink>
        <a:srgbClr val="ABF24D"/>
      </a:hlink>
      <a:folHlink>
        <a:srgbClr val="A0E7FB"/>
      </a:folHlink>
    </a:clrScheme>
    <a:fontScheme name="Revolution">
      <a:majorFont>
        <a:latin typeface="Trebuchet MS"/>
        <a:ea typeface=""/>
        <a:cs typeface=""/>
        <a:font script="Jpan" typeface="ＭＳ ゴシック"/>
        <a:font script="Hans" typeface="宋体"/>
        <a:font script="Hant" typeface="新細明體"/>
      </a:majorFont>
      <a:minorFont>
        <a:latin typeface="Trebuchet MS"/>
        <a:ea typeface=""/>
        <a:cs typeface=""/>
        <a:font script="Jpan" typeface="ＭＳ ゴシック"/>
        <a:font script="Hans" typeface="宋体"/>
        <a:font script="Hant" typeface="新細明體"/>
      </a:minorFont>
    </a:fontScheme>
    <a:fmtScheme name="Revolution">
      <a:fillStyleLst>
        <a:solidFill>
          <a:schemeClr val="phClr"/>
        </a:solidFill>
        <a:solidFill>
          <a:schemeClr val="phClr"/>
        </a:soli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0800000">
              <a:srgbClr val="808080">
                <a:alpha val="75000"/>
              </a:srgbClr>
            </a:innerShdw>
          </a:effectLst>
        </a:effectStyle>
        <a:effectStyle>
          <a:effectLst>
            <a:innerShdw blurRad="50800" dist="25400" dir="13500000">
              <a:srgbClr val="808080">
                <a:alpha val="75000"/>
              </a:srgbClr>
            </a:innerShdw>
            <a:outerShdw blurRad="63500" dist="50800" dir="5400000" algn="br" rotWithShape="0">
              <a:srgbClr val="000000">
                <a:alpha val="35000"/>
              </a:srgbClr>
            </a:outerShdw>
          </a:effectLst>
          <a:scene3d>
            <a:camera prst="orthographicFront">
              <a:rot lat="0" lon="0" rev="0"/>
            </a:camera>
            <a:lightRig rig="threePt" dir="tl">
              <a:rot lat="0" lon="0" rev="11400000"/>
            </a:lightRig>
          </a:scene3d>
          <a:sp3d contourW="12700" prstMaterial="softmetal">
            <a:bevelT w="63500" h="254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Revolution.thmx</Template>
  <TotalTime>10</TotalTime>
  <Words>85</Words>
  <Application>Microsoft Macintosh PowerPoint</Application>
  <PresentationFormat>On-screen Show (4:3)</PresentationFormat>
  <Paragraphs>28</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Revolution</vt:lpstr>
      <vt:lpstr>American Revolution</vt:lpstr>
      <vt:lpstr>Britain before the Revolution</vt:lpstr>
      <vt:lpstr>Britain before the Revolution</vt:lpstr>
      <vt:lpstr>The American Revolution</vt:lpstr>
      <vt:lpstr>European Countries Support the Colonists</vt:lpstr>
      <vt:lpstr>European Countries Support the Colonists</vt:lpstr>
      <vt:lpstr>PowerPoint Presentation</vt:lpstr>
      <vt:lpstr>Need for a New Central Government</vt:lpstr>
      <vt:lpstr>The U.S. Constitution</vt:lpstr>
      <vt:lpstr>PowerPoint Presentation</vt:lpstr>
      <vt:lpstr>The Bill of Rights and the Enlightenment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American Revolution</dc:title>
  <dc:creator>Abbie</dc:creator>
  <cp:lastModifiedBy>Abbie</cp:lastModifiedBy>
  <cp:revision>1</cp:revision>
  <dcterms:created xsi:type="dcterms:W3CDTF">2014-03-19T16:15:26Z</dcterms:created>
  <dcterms:modified xsi:type="dcterms:W3CDTF">2014-03-19T16:26:17Z</dcterms:modified>
</cp:coreProperties>
</file>