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65" r:id="rId5"/>
    <p:sldId id="259" r:id="rId6"/>
    <p:sldId id="261" r:id="rId7"/>
    <p:sldId id="260" r:id="rId8"/>
    <p:sldId id="266" r:id="rId9"/>
    <p:sldId id="262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D13407-737A-7241-ADA0-71E88742FFB2}" type="datetimeFigureOut">
              <a:rPr lang="en-US" smtClean="0"/>
              <a:t>11/17/13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BDB529-E5A1-C94C-B406-7FA8A8BCD1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Jazz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Chapter 17</a:t>
            </a:r>
          </a:p>
          <a:p>
            <a:r>
              <a:rPr lang="en-US" dirty="0"/>
              <a:t>1920’s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70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7 at 3.2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7" y="365760"/>
            <a:ext cx="86741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Arial"/>
              <a:buChar char="•"/>
            </a:pPr>
            <a:r>
              <a:rPr lang="en-US" sz="2400" dirty="0"/>
              <a:t>Northern Migration </a:t>
            </a:r>
            <a:r>
              <a:rPr lang="en-US" sz="2400" dirty="0" smtClean="0"/>
              <a:t>(Great Migration)– </a:t>
            </a:r>
            <a:r>
              <a:rPr lang="en-US" sz="2400" dirty="0"/>
              <a:t>Industrial jobs in the North and segregation in the South </a:t>
            </a:r>
            <a:endParaRPr lang="en-US" sz="2400" dirty="0" smtClean="0"/>
          </a:p>
          <a:p>
            <a:pPr lvl="2">
              <a:buFont typeface="Arial"/>
              <a:buChar char="•"/>
            </a:pPr>
            <a:r>
              <a:rPr lang="en-US" sz="2400" dirty="0" smtClean="0"/>
              <a:t>triggered </a:t>
            </a:r>
            <a:r>
              <a:rPr lang="en-US" sz="2400" dirty="0"/>
              <a:t>a mass migration of African Americans beginning in World War </a:t>
            </a:r>
            <a:r>
              <a:rPr lang="en-US" sz="2400" dirty="0" smtClean="0"/>
              <a:t>I</a:t>
            </a:r>
            <a:endParaRPr lang="en-US" sz="2400" dirty="0"/>
          </a:p>
          <a:p>
            <a:pPr lvl="0">
              <a:buFont typeface="Arial"/>
              <a:buChar char="•"/>
            </a:pPr>
            <a:r>
              <a:rPr lang="en-US" sz="2400" u="sng" dirty="0"/>
              <a:t>NAACP</a:t>
            </a:r>
            <a:r>
              <a:rPr lang="en-US" sz="2400" dirty="0"/>
              <a:t> – </a:t>
            </a:r>
            <a:r>
              <a:rPr lang="en-US" sz="2400" dirty="0" smtClean="0"/>
              <a:t>New </a:t>
            </a:r>
            <a:r>
              <a:rPr lang="en-US" sz="2400" dirty="0"/>
              <a:t>powerful </a:t>
            </a:r>
            <a:r>
              <a:rPr lang="en-US" sz="2400" dirty="0" smtClean="0"/>
              <a:t>organization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fight </a:t>
            </a:r>
            <a:r>
              <a:rPr lang="en-US" sz="2400" dirty="0"/>
              <a:t>segregation and lynching.</a:t>
            </a:r>
          </a:p>
          <a:p>
            <a:pPr lvl="0">
              <a:buFont typeface="Arial"/>
              <a:buChar char="•"/>
            </a:pPr>
            <a:r>
              <a:rPr lang="en-US" sz="2400" dirty="0"/>
              <a:t>Black Nationalism – </a:t>
            </a:r>
            <a:r>
              <a:rPr lang="en-US" sz="2400" u="sng" dirty="0"/>
              <a:t>Marcus Garvey </a:t>
            </a:r>
            <a:r>
              <a:rPr lang="en-US" sz="2400" dirty="0"/>
              <a:t>and others promoted the ideas of </a:t>
            </a:r>
            <a:r>
              <a:rPr lang="en-US" sz="2400" u="sng" dirty="0"/>
              <a:t>black </a:t>
            </a:r>
            <a:r>
              <a:rPr lang="en-US" sz="2400" u="sng" dirty="0" smtClean="0"/>
              <a:t>nationalism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notion </a:t>
            </a:r>
            <a:r>
              <a:rPr lang="en-US" sz="2400" dirty="0"/>
              <a:t>of a separate and unique African American </a:t>
            </a:r>
            <a:r>
              <a:rPr lang="en-US" sz="2400" dirty="0" smtClean="0"/>
              <a:t>identity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5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Marcus Garvey</a:t>
            </a:r>
            <a:endParaRPr lang="en-US" dirty="0"/>
          </a:p>
        </p:txBody>
      </p:sp>
      <p:pic>
        <p:nvPicPr>
          <p:cNvPr id="4" name="Picture 3" descr="Screen Shot 2013-11-17 at 3.2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18" y="914400"/>
            <a:ext cx="4787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&amp;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Lessons 4 and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949" y="4910083"/>
            <a:ext cx="6092051" cy="1763078"/>
          </a:xfrm>
        </p:spPr>
        <p:txBody>
          <a:bodyPr/>
          <a:lstStyle/>
          <a:p>
            <a:r>
              <a:rPr lang="en-US" sz="3200" dirty="0" smtClean="0"/>
              <a:t>Artists of 1920’s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87" y="307093"/>
            <a:ext cx="8568205" cy="460299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000" dirty="0">
              <a:effectLst/>
            </a:endParaRPr>
          </a:p>
          <a:p>
            <a:pPr lvl="1"/>
            <a:r>
              <a:rPr lang="en-US" sz="2000" b="1" dirty="0">
                <a:effectLst/>
              </a:rPr>
              <a:t>John </a:t>
            </a:r>
            <a:r>
              <a:rPr lang="en-US" sz="2000" b="1" dirty="0" smtClean="0">
                <a:effectLst/>
              </a:rPr>
              <a:t>Marin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known </a:t>
            </a:r>
            <a:r>
              <a:rPr lang="en-US" sz="2000" dirty="0">
                <a:effectLst/>
              </a:rPr>
              <a:t>for abstract landscapes and watercolors depicting cities as living landscapes.</a:t>
            </a:r>
          </a:p>
          <a:p>
            <a:pPr lvl="1"/>
            <a:r>
              <a:rPr lang="en-US" sz="2000" b="1" dirty="0">
                <a:effectLst/>
              </a:rPr>
              <a:t>Charles Sheeler</a:t>
            </a:r>
            <a:r>
              <a:rPr lang="en-US" sz="2000" dirty="0">
                <a:effectLst/>
              </a:rPr>
              <a:t> 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incorporate </a:t>
            </a:r>
            <a:r>
              <a:rPr lang="en-US" sz="2000" dirty="0">
                <a:effectLst/>
              </a:rPr>
              <a:t>photography into his work, Sheeler 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emphasized </a:t>
            </a:r>
            <a:r>
              <a:rPr lang="en-US" sz="2000" dirty="0">
                <a:effectLst/>
              </a:rPr>
              <a:t>linear precision in his work.</a:t>
            </a:r>
          </a:p>
          <a:p>
            <a:pPr lvl="1"/>
            <a:r>
              <a:rPr lang="en-US" sz="2000" b="1" dirty="0">
                <a:effectLst/>
              </a:rPr>
              <a:t>Edward Hopper</a:t>
            </a:r>
            <a:r>
              <a:rPr lang="en-US" sz="2000" dirty="0">
                <a:effectLst/>
              </a:rPr>
              <a:t> – A 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realist </a:t>
            </a:r>
            <a:r>
              <a:rPr lang="en-US" sz="2000" dirty="0">
                <a:effectLst/>
              </a:rPr>
              <a:t>painter, Hopper’s work 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emphasized </a:t>
            </a:r>
            <a:r>
              <a:rPr lang="en-US" sz="2000" dirty="0">
                <a:effectLst/>
              </a:rPr>
              <a:t>isolation </a:t>
            </a:r>
            <a:r>
              <a:rPr lang="en-US" sz="2000" dirty="0" smtClean="0">
                <a:effectLst/>
              </a:rPr>
              <a:t>across </a:t>
            </a:r>
            <a:r>
              <a:rPr lang="en-US" sz="2000" dirty="0">
                <a:effectLst/>
              </a:rPr>
              <a:t>rural and urban America.</a:t>
            </a:r>
          </a:p>
          <a:p>
            <a:pPr lvl="1"/>
            <a:r>
              <a:rPr lang="en-US" sz="2000" b="1" dirty="0">
                <a:effectLst/>
              </a:rPr>
              <a:t>Georgia </a:t>
            </a:r>
            <a:r>
              <a:rPr lang="en-US" sz="2000" b="1" dirty="0" smtClean="0">
                <a:effectLst/>
              </a:rPr>
              <a:t>O’Keefe</a:t>
            </a:r>
            <a:endParaRPr lang="en-US" sz="2000" dirty="0" smtClean="0">
              <a:effectLst/>
            </a:endParaRPr>
          </a:p>
          <a:p>
            <a:pPr lvl="2"/>
            <a:r>
              <a:rPr lang="en-US" sz="2000" dirty="0" smtClean="0">
                <a:effectLst/>
              </a:rPr>
              <a:t>naturalistic imagery</a:t>
            </a:r>
          </a:p>
          <a:p>
            <a:pPr lvl="2"/>
            <a:r>
              <a:rPr lang="en-US" sz="2000" dirty="0" smtClean="0">
                <a:effectLst/>
              </a:rPr>
              <a:t>chiefly </a:t>
            </a:r>
            <a:r>
              <a:rPr lang="en-US" sz="2000" dirty="0">
                <a:effectLst/>
              </a:rPr>
              <a:t>responsible for legitimizing American art across the globe</a:t>
            </a:r>
            <a:r>
              <a:rPr lang="en-US" sz="2000" dirty="0" smtClean="0">
                <a:effectLst/>
              </a:rPr>
              <a:t>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488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1920’s Painting - Realism</a:t>
            </a:r>
            <a:endParaRPr lang="en-US" dirty="0"/>
          </a:p>
        </p:txBody>
      </p:sp>
      <p:pic>
        <p:nvPicPr>
          <p:cNvPr id="4" name="Picture 3" descr="Screen Shot 2013-11-17 at 3.20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32" y="1091647"/>
            <a:ext cx="48514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of 1920’s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Diverse writing styles</a:t>
            </a:r>
          </a:p>
          <a:p>
            <a:pPr lvl="1"/>
            <a:r>
              <a:rPr lang="en-US" sz="2400" b="1" dirty="0"/>
              <a:t>Carl Sandburg</a:t>
            </a:r>
            <a:r>
              <a:rPr lang="en-US" sz="2400" dirty="0"/>
              <a:t> – Used poetry to glorify everyday life and common places</a:t>
            </a:r>
          </a:p>
          <a:p>
            <a:pPr lvl="1"/>
            <a:r>
              <a:rPr lang="en-US" sz="2400" b="1" dirty="0"/>
              <a:t>F. Scott Fitzgerald</a:t>
            </a:r>
            <a:r>
              <a:rPr lang="en-US" sz="2400" dirty="0"/>
              <a:t> – Fostered a criticism of upper classes</a:t>
            </a:r>
          </a:p>
          <a:p>
            <a:pPr lvl="1"/>
            <a:r>
              <a:rPr lang="en-US" sz="2400" b="1" dirty="0"/>
              <a:t>Eugene O’Neill</a:t>
            </a:r>
            <a:r>
              <a:rPr lang="en-US" sz="2400" dirty="0"/>
              <a:t> – Wrote to express realism and tragedy</a:t>
            </a:r>
          </a:p>
          <a:p>
            <a:pPr lvl="1"/>
            <a:r>
              <a:rPr lang="en-US" sz="2400" b="1" dirty="0"/>
              <a:t>Ernest Hemingway</a:t>
            </a:r>
            <a:r>
              <a:rPr lang="en-US" sz="2400" dirty="0"/>
              <a:t> – Developed a literature of the postwar “Lost Generation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31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of 1920’s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36948"/>
          </a:xfrm>
        </p:spPr>
        <p:txBody>
          <a:bodyPr/>
          <a:lstStyle/>
          <a:p>
            <a:pPr lvl="0">
              <a:buFont typeface="Arial"/>
              <a:buChar char="•"/>
            </a:pPr>
            <a:r>
              <a:rPr lang="en-US" sz="2000" dirty="0"/>
              <a:t>Claude McKay: </a:t>
            </a:r>
            <a:r>
              <a:rPr lang="en-US" sz="2000" dirty="0" smtClean="0"/>
              <a:t>first </a:t>
            </a:r>
            <a:r>
              <a:rPr lang="en-US" sz="2000" dirty="0"/>
              <a:t>important writer of the Harlem Renaissance. 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Wrote </a:t>
            </a:r>
            <a:r>
              <a:rPr lang="en-US" sz="2000" dirty="0"/>
              <a:t>about American racism </a:t>
            </a:r>
            <a:r>
              <a:rPr lang="en-US" sz="2000" dirty="0" smtClean="0"/>
              <a:t>in </a:t>
            </a:r>
            <a:r>
              <a:rPr lang="en-US" sz="2000" i="1" u="sng" dirty="0" smtClean="0"/>
              <a:t>Harlem </a:t>
            </a:r>
            <a:r>
              <a:rPr lang="en-US" sz="2000" i="1" u="sng" dirty="0"/>
              <a:t>Shadows</a:t>
            </a:r>
            <a:r>
              <a:rPr lang="en-US" sz="2000" dirty="0"/>
              <a:t>. 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Expressed </a:t>
            </a:r>
            <a:r>
              <a:rPr lang="en-US" sz="2000" dirty="0"/>
              <a:t>both defiance and contempt for racism.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Langston Hughes: 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Writer </a:t>
            </a:r>
            <a:r>
              <a:rPr lang="en-US" sz="2000" dirty="0"/>
              <a:t>of such works as </a:t>
            </a:r>
            <a:r>
              <a:rPr lang="en-US" sz="2000" i="1" dirty="0"/>
              <a:t>Black Nativity</a:t>
            </a:r>
            <a:r>
              <a:rPr lang="en-US" sz="2000" dirty="0"/>
              <a:t> and "The Negro Speaks of Rivers," among many others. 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Highly </a:t>
            </a:r>
            <a:r>
              <a:rPr lang="en-US" sz="2000" dirty="0"/>
              <a:t>political in his writings.</a:t>
            </a:r>
          </a:p>
          <a:p>
            <a:pPr lvl="0">
              <a:buFont typeface="Arial"/>
              <a:buChar char="•"/>
            </a:pPr>
            <a:r>
              <a:rPr lang="en-US" sz="2000" dirty="0" err="1"/>
              <a:t>Zora</a:t>
            </a:r>
            <a:r>
              <a:rPr lang="en-US" sz="2000" dirty="0"/>
              <a:t> Neale Hurston: </a:t>
            </a:r>
            <a:endParaRPr lang="en-US" sz="2000" dirty="0" smtClean="0"/>
          </a:p>
          <a:p>
            <a:pPr lvl="2">
              <a:buFont typeface="Arial"/>
              <a:buChar char="•"/>
            </a:pPr>
            <a:r>
              <a:rPr lang="en-US" sz="2000" dirty="0" smtClean="0"/>
              <a:t>rural </a:t>
            </a:r>
            <a:r>
              <a:rPr lang="en-US" sz="2000" dirty="0"/>
              <a:t>African American </a:t>
            </a:r>
            <a:r>
              <a:rPr lang="en-US" sz="2000" dirty="0" smtClean="0"/>
              <a:t>culture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first major writer to have African American women as central </a:t>
            </a:r>
            <a:r>
              <a:rPr lang="en-US" sz="2000" dirty="0" smtClean="0"/>
              <a:t>characters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Movies, Radio, and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2000" dirty="0" smtClean="0"/>
              <a:t>Silent </a:t>
            </a:r>
            <a:r>
              <a:rPr lang="en-US" sz="2000" dirty="0"/>
              <a:t>films and “talkies” took the nation by </a:t>
            </a:r>
            <a:r>
              <a:rPr lang="en-US" sz="2000" dirty="0" smtClean="0"/>
              <a:t>storm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breed of celebrity and entertainment.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Movie theaters became </a:t>
            </a:r>
            <a:r>
              <a:rPr lang="en-US" sz="2000" dirty="0" err="1" smtClean="0"/>
              <a:t>esp</a:t>
            </a:r>
            <a:r>
              <a:rPr lang="en-US" sz="2000" dirty="0" smtClean="0"/>
              <a:t> </a:t>
            </a:r>
            <a:r>
              <a:rPr lang="en-US" sz="2000" dirty="0"/>
              <a:t>popular in Southern states </a:t>
            </a:r>
            <a:r>
              <a:rPr lang="en-US" sz="2000" dirty="0" smtClean="0"/>
              <a:t>because </a:t>
            </a:r>
            <a:r>
              <a:rPr lang="en-US" sz="2000" dirty="0"/>
              <a:t>they provided air-</a:t>
            </a:r>
            <a:r>
              <a:rPr lang="en-US" sz="2000" dirty="0" smtClean="0"/>
              <a:t>conditioning</a:t>
            </a:r>
            <a:endParaRPr lang="en-US" sz="2000" dirty="0"/>
          </a:p>
          <a:p>
            <a:pPr lvl="0">
              <a:buFont typeface="Arial"/>
              <a:buChar char="•"/>
            </a:pPr>
            <a:r>
              <a:rPr lang="en-US" sz="2000" dirty="0"/>
              <a:t>Popularity of radio broadcasts increased as several powerful radio broadcasters developed.</a:t>
            </a:r>
          </a:p>
          <a:p>
            <a:pPr lvl="0">
              <a:buFont typeface="Arial"/>
              <a:buChar char="•"/>
            </a:pPr>
            <a:r>
              <a:rPr lang="en-US" sz="2000" dirty="0"/>
              <a:t>Thanks to the new media technologies, sports such as baseball became more popular than ever</a:t>
            </a:r>
            <a:r>
              <a:rPr lang="en-US" sz="2000" dirty="0" smtClean="0"/>
              <a:t>.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Babe Ruth - baseball</a:t>
            </a:r>
          </a:p>
          <a:p>
            <a:pPr lvl="2">
              <a:buFont typeface="Arial"/>
              <a:buChar char="•"/>
            </a:pPr>
            <a:r>
              <a:rPr lang="en-US" sz="2000" dirty="0" smtClean="0"/>
              <a:t>Red Grange - football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20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7 at 3.2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6" y="365760"/>
            <a:ext cx="8699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Jazz, Blues, and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Arial"/>
              <a:buChar char="•"/>
            </a:pPr>
            <a:r>
              <a:rPr lang="en-US" sz="2400" u="sng" dirty="0"/>
              <a:t>Jazz </a:t>
            </a:r>
            <a:r>
              <a:rPr lang="en-US" sz="2400" dirty="0"/>
              <a:t>– an improvisational style of music </a:t>
            </a:r>
            <a:endParaRPr lang="en-US" sz="2400" dirty="0" smtClean="0"/>
          </a:p>
          <a:p>
            <a:pPr lvl="2">
              <a:buFont typeface="Arial"/>
              <a:buChar char="•"/>
            </a:pPr>
            <a:r>
              <a:rPr lang="en-US" sz="2400" u="sng" dirty="0" smtClean="0"/>
              <a:t>Louis </a:t>
            </a:r>
            <a:r>
              <a:rPr lang="en-US" sz="2400" u="sng" dirty="0"/>
              <a:t>Armstrong</a:t>
            </a:r>
            <a:r>
              <a:rPr lang="en-US" sz="2400" dirty="0"/>
              <a:t> and </a:t>
            </a:r>
            <a:r>
              <a:rPr lang="en-US" sz="2400" u="sng" dirty="0"/>
              <a:t>Duke Ellington </a:t>
            </a:r>
            <a:r>
              <a:rPr lang="en-US" sz="2400" dirty="0"/>
              <a:t>who enjoyed wide celebrity across racial lines.</a:t>
            </a:r>
          </a:p>
          <a:p>
            <a:pPr lvl="0">
              <a:buFont typeface="Arial"/>
              <a:buChar char="•"/>
            </a:pPr>
            <a:r>
              <a:rPr lang="en-US" sz="2400" u="sng" dirty="0"/>
              <a:t>Blues</a:t>
            </a:r>
            <a:r>
              <a:rPr lang="en-US" sz="2400" dirty="0"/>
              <a:t> – Coming out of African American </a:t>
            </a:r>
            <a:r>
              <a:rPr lang="en-US" sz="2400" dirty="0" smtClean="0"/>
              <a:t>spirituals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way </a:t>
            </a:r>
            <a:r>
              <a:rPr lang="en-US" sz="2400" dirty="0"/>
              <a:t>for African American culture to express the lows of oppression and </a:t>
            </a:r>
            <a:r>
              <a:rPr lang="en-US" sz="2400" dirty="0" smtClean="0"/>
              <a:t>poverty</a:t>
            </a:r>
            <a:endParaRPr lang="en-US" sz="2400" dirty="0"/>
          </a:p>
          <a:p>
            <a:pPr lvl="0">
              <a:buFont typeface="Arial"/>
              <a:buChar char="•"/>
            </a:pPr>
            <a:r>
              <a:rPr lang="en-US" sz="2400" dirty="0"/>
              <a:t>Theater – African American performers took to the </a:t>
            </a:r>
            <a:r>
              <a:rPr lang="en-US" sz="2400" dirty="0" smtClean="0"/>
              <a:t>stage</a:t>
            </a:r>
          </a:p>
          <a:p>
            <a:pPr lvl="2">
              <a:buFont typeface="Arial"/>
              <a:buChar char="•"/>
            </a:pPr>
            <a:r>
              <a:rPr lang="en-US" sz="2400" u="sng" dirty="0" smtClean="0"/>
              <a:t>challenged </a:t>
            </a:r>
            <a:r>
              <a:rPr lang="en-US" sz="2400" u="sng" dirty="0"/>
              <a:t>racial stereotypes </a:t>
            </a:r>
            <a:r>
              <a:rPr lang="en-US" sz="2400" dirty="0"/>
              <a:t>and showcasing a wide range of </a:t>
            </a:r>
            <a:r>
              <a:rPr lang="en-US" sz="2400" dirty="0" smtClean="0"/>
              <a:t>talent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1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18</TotalTime>
  <Words>152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The Jazz Age</vt:lpstr>
      <vt:lpstr>Art &amp; Culture</vt:lpstr>
      <vt:lpstr>Artists of 1920’s</vt:lpstr>
      <vt:lpstr>1920’s Painting - Realism</vt:lpstr>
      <vt:lpstr>Literature of 1920’s</vt:lpstr>
      <vt:lpstr>Literature of 1920’s</vt:lpstr>
      <vt:lpstr>Movies, Radio, and Sports</vt:lpstr>
      <vt:lpstr>PowerPoint Presentation</vt:lpstr>
      <vt:lpstr>Jazz, Blues, and Theatre</vt:lpstr>
      <vt:lpstr>PowerPoint Presentation</vt:lpstr>
      <vt:lpstr>African American Politics</vt:lpstr>
      <vt:lpstr>Marcus Garvey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Jazz Age</dc:title>
  <dc:creator>Abbie</dc:creator>
  <cp:lastModifiedBy>Abbie</cp:lastModifiedBy>
  <cp:revision>2</cp:revision>
  <dcterms:created xsi:type="dcterms:W3CDTF">2013-11-17T21:07:01Z</dcterms:created>
  <dcterms:modified xsi:type="dcterms:W3CDTF">2013-11-17T21:25:23Z</dcterms:modified>
</cp:coreProperties>
</file>