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63" r:id="rId11"/>
    <p:sldId id="264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88" r:id="rId22"/>
    <p:sldId id="274" r:id="rId23"/>
    <p:sldId id="275" r:id="rId24"/>
    <p:sldId id="276" r:id="rId25"/>
    <p:sldId id="287" r:id="rId26"/>
    <p:sldId id="277" r:id="rId27"/>
    <p:sldId id="278" r:id="rId28"/>
    <p:sldId id="290" r:id="rId29"/>
    <p:sldId id="279" r:id="rId30"/>
    <p:sldId id="280" r:id="rId31"/>
    <p:sldId id="291" r:id="rId32"/>
    <p:sldId id="292" r:id="rId33"/>
    <p:sldId id="281" r:id="rId34"/>
    <p:sldId id="282" r:id="rId35"/>
    <p:sldId id="283" r:id="rId36"/>
    <p:sldId id="284" r:id="rId37"/>
    <p:sldId id="285" r:id="rId38"/>
    <p:sldId id="293" r:id="rId39"/>
  </p:sldIdLst>
  <p:sldSz cx="9144000" cy="6858000" type="screen4x3"/>
  <p:notesSz cx="7008813" cy="9294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3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064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4838"/>
            <a:ext cx="56054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9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4D0496-643A-2440-B0D3-6AA571BA9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5A9D62-BADA-694E-AA5D-A2CD4FADB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4F7E61-A000-4444-8480-308FC97CEF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0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4FF811-62AE-694D-B160-CE19A726B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8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ADF2A0-9423-FA45-8577-E9D6565D0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B3EBF7-DDEB-9B45-8A46-4E31A0DAB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6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3F5881-A79C-4B41-81B1-3BC857A65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3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5D65B-FA28-8848-AC90-77BF5ED82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7F88F0-D103-244E-9F99-4788F457A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2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B1C440-3608-5343-BA92-FFA45EA75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2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6EA448-ABD9-474B-A64F-842DE2F3B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B0169C-239A-CE4D-A534-2916B395F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92CB78-5C67-0043-A2A4-37104C565B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CB777D-644B-6E4E-AB56-288ED6BD9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5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D13FFB-ECF0-4648-9A50-468C105F6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1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66888"/>
            <a:ext cx="7770813" cy="1735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7F8F2B8D-F7E9-8F4D-88EA-A962377F9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8D842D-23F3-C844-A036-1385BBA3C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6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C77F80-73A2-0D4D-8480-583B9F41E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ABD79C-45AA-3B41-86E9-DC319D3E2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381761-8FB1-8447-8A3D-C0C8218E1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54A258-7B78-6340-99D3-1B8A5C0B9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DDB9ED-7824-AA42-97F6-FC5A87F25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4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4CA393-BF8B-FB4C-9429-9464CD9F4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7240588" cy="1979613"/>
            <a:chOff x="0" y="0"/>
            <a:chExt cx="4561" cy="124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583"/>
              <a:ext cx="4486" cy="664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0">
              <a:gsLst>
                <a:gs pos="0">
                  <a:srgbClr val="6A0000"/>
                </a:gs>
                <a:gs pos="100000">
                  <a:srgbClr val="72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4561" cy="1198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3E1018-DCB5-9744-94C2-8BF7E6D516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8456613" cy="5942013"/>
            <a:chOff x="0" y="0"/>
            <a:chExt cx="5327" cy="3743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1440"/>
              <a:ext cx="5154" cy="2303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0">
              <a:gsLst>
                <a:gs pos="0">
                  <a:srgbClr val="600000"/>
                </a:gs>
                <a:gs pos="100000">
                  <a:srgbClr val="72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327" cy="3688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 Unicode MS" charset="0"/>
              </a:defRPr>
            </a:lvl1pPr>
          </a:lstStyle>
          <a:p>
            <a:fld id="{7DF982FA-C8F7-F848-89C8-282EEE3EF3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6888"/>
            <a:ext cx="777081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66888"/>
            <a:ext cx="7772400" cy="17367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/>
              <a:t>World War 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1914-1920</a:t>
            </a:r>
          </a:p>
          <a:p>
            <a:pPr marL="0" indent="0" algn="ctr"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Great War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Causes of World War I Con’t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Assassination of Archduke Franz Ferdinand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Heir to the Austro-Hungarian throne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Visiting Bosnia (annexed by A-H)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Shot by Serbian nationalist Gavrilo Princip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Serbia looking for a war to bring down the </a:t>
            </a:r>
            <a:br>
              <a:rPr lang="en-US"/>
            </a:br>
            <a:r>
              <a:rPr lang="en-US"/>
              <a:t>A-H empire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They’ll get what they wanted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world gets WAR!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7 at 5.3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233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/>
              <a:t>Immediate Effects of the Assassination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Austria Hungary declares war on Serbia</a:t>
            </a:r>
          </a:p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Serbia’s ally, Russia, mobilizes troops and stations troops on Austro-Hungarian and German border</a:t>
            </a:r>
          </a:p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Germany calls on Russia to remove troops and calls for France to pledge neutrality</a:t>
            </a:r>
          </a:p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Germany declares war on Russia and two days later on France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So what do you think?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Looking at the factors that were in place prior to the assassination of Archduke Franz Ferdinand….which factor do you believe was the most important in causing World War I?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Looking that the chain of events that occurred after the assassination of Archduke Franz Ferdinand…which country do you believe bears the most responsibility for starting the “Great War”?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Schliefflen Plan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91600" cy="49530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German goal is to stage a massive invasion of France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Hit first, hit hard and devote resources to the eastern border with Russia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A failed plan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Germany marches through neutral Belgium on way to France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Crap!  Great Britain is now in the war as a protector of neutral Belgium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Russian troops invade Germany earlier than expected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Germany gets w/i 30 miles of Paris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Next three years on the Western Front will be a stalemate fighting in trenches along a continuous front.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Alliances during the War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4958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Central Powers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Germany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Austria-Hungary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Bulgaria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Ottoman Empire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600200"/>
            <a:ext cx="4038600" cy="44958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Allies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France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Russia until March 3, 1918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Great Britain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Italy after 1915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The U.S. - April 1917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U.S. Opinions of War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91075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Wilson’s position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U.S. must remain neutral in thought and action</a:t>
            </a:r>
          </a:p>
          <a:p>
            <a:pPr marL="341313" indent="-341313">
              <a:lnSpc>
                <a:spcPct val="90000"/>
              </a:lnSpc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What is the reality of being neutral?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We had divided sympathies</a:t>
            </a:r>
          </a:p>
          <a:p>
            <a:pPr lvl="2">
              <a:lnSpc>
                <a:spcPct val="90000"/>
              </a:lnSpc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8+million German Americans identify with Central Powers</a:t>
            </a:r>
          </a:p>
          <a:p>
            <a:pPr lvl="2">
              <a:lnSpc>
                <a:spcPct val="90000"/>
              </a:lnSpc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4.5 million Irish wouldn’t mind the British losing</a:t>
            </a:r>
          </a:p>
          <a:p>
            <a:pPr lvl="2">
              <a:lnSpc>
                <a:spcPct val="90000"/>
              </a:lnSpc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Most identify with common heritage and historical alliances with G.B. and France = Allies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U.S. Opinions on War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00200"/>
            <a:ext cx="9067800" cy="5291138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Neutrality v. Preparedness v. Outright support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Apart from </a:t>
            </a:r>
            <a:r>
              <a:rPr lang="en-US" sz="2400" dirty="0" smtClean="0"/>
              <a:t>trade, </a:t>
            </a:r>
            <a:r>
              <a:rPr lang="en-US" sz="2400" dirty="0"/>
              <a:t>no taking sides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Preparation will keep us out and if not….”hey!  We’re prepared!”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Allied victory will be the only thing to keep us safe and maintain balance of power.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Key cabinet members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Impacted by Info. Control &amp; Propaganda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Impacted by Financial Interests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Business support Allied cause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Banks support Allied cause </a:t>
            </a:r>
            <a:endParaRPr lang="en-US" sz="2400" dirty="0" smtClean="0"/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Sec</a:t>
            </a:r>
            <a:r>
              <a:rPr lang="en-US" sz="2400" dirty="0"/>
              <a:t>. Treasury William McAdoo is Pro-British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Moving Toward War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Both sides strain neutrality and ability to trade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Allies – British impose a blockade of Germany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Central </a:t>
            </a:r>
            <a:r>
              <a:rPr lang="en-US" sz="2400" dirty="0"/>
              <a:t>Powers – Germany</a:t>
            </a:r>
          </a:p>
          <a:p>
            <a:pPr lvl="2"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Want to retaliate for British blockade</a:t>
            </a:r>
          </a:p>
          <a:p>
            <a:pPr lvl="2"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Plan to starve GB into submission </a:t>
            </a:r>
          </a:p>
          <a:p>
            <a:pPr lvl="2"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N</a:t>
            </a:r>
            <a:r>
              <a:rPr lang="en-US" sz="2000" dirty="0" smtClean="0"/>
              <a:t>ew </a:t>
            </a:r>
            <a:r>
              <a:rPr lang="en-US" sz="2000" dirty="0"/>
              <a:t>weapon – U-boat and unrestricted submarine warfare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Moving Toward War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Sinking of the Lusitania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100+ </a:t>
            </a:r>
            <a:r>
              <a:rPr lang="en-US" sz="2400" dirty="0"/>
              <a:t>Americans killed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Wilson protests threats to noncombatants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Changes attitudes of Americans toward Germany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Sussex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Wilson issues one last warning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Germany promises to sink no more merchant ships w/o warning – Sussex Pledge</a:t>
            </a:r>
          </a:p>
          <a:p>
            <a:pPr lvl="2"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Wilson 1916 election bid – “He kept us out of the war”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/>
              <a:t>President Wilson and Foreign Affairs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5181600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Presidential Promises and Policy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“U.S. would never again seek one foot of territory by conquest” (1913)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U.S. should continue to expand economically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Moral Diplomacy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Desire to transform other countries behavior with the U.S. leading by example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Example Latin America</a:t>
            </a:r>
          </a:p>
          <a:p>
            <a:pPr lvl="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Promote human rights, national integrity, opportunity</a:t>
            </a:r>
          </a:p>
          <a:p>
            <a:pPr lvl="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Need guidance from the U.S.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7 at 5.3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555606" cy="70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4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Moving Toward War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Wilson – only way to keep U.S. out is to end the conflict altogether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Calls on both sides to offer terms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Neither cooperates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Germany resumes unrestricted submarine warfare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Zimmerman Telegram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British intercept a message from Arthur Zimmermann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/>
              <a:t>Instructs German ambassador in Mexico to work an alliance with Mexico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/>
              <a:t>Promise that Mexico would get back TX, NM, and AZ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U.S. Goes to War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Six more merchant ships are sunk w/o warning</a:t>
            </a:r>
          </a:p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Wilson asks for war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Our fight is with the masters of Germany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Am. has no selfish ends to serve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Am. is fighting to make the world safe for Democracy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Congress declares war April 6, 1917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War on the Home Front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Shaping a nation for war - The economy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Emphasis is on cooperation b/w business and government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Will rely on “agencies” and the creation of boards to oversee critical industries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7 at 5.3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3403600" cy="5422900"/>
          </a:xfrm>
          <a:prstGeom prst="rect">
            <a:avLst/>
          </a:prstGeom>
        </p:spPr>
      </p:pic>
      <p:pic>
        <p:nvPicPr>
          <p:cNvPr id="5" name="Picture 4" descr="Screen Shot 2013-10-27 at 5.35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1000"/>
            <a:ext cx="45974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4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War on the Home Front Con’t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spcBef>
                <a:spcPts val="10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/>
              <a:t>Federal Agencies bring</a:t>
            </a:r>
            <a:br>
              <a:rPr lang="en-US" sz="4000"/>
            </a:br>
            <a:endParaRPr lang="en-US" sz="4000"/>
          </a:p>
          <a:p>
            <a:pPr marL="741363" lvl="1" indent="-284163">
              <a:spcBef>
                <a:spcPts val="10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/>
              <a:t>Efficiency</a:t>
            </a:r>
          </a:p>
          <a:p>
            <a:pPr marL="741363" lvl="1" indent="-284163">
              <a:spcBef>
                <a:spcPts val="10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/>
              <a:t>Conformity</a:t>
            </a:r>
          </a:p>
          <a:p>
            <a:pPr marL="741363" lvl="1" indent="-284163">
              <a:spcBef>
                <a:spcPts val="10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000"/>
              <a:t>Control</a:t>
            </a:r>
          </a:p>
          <a:p>
            <a:pPr marL="741363" lvl="1" indent="-284163">
              <a:spcBef>
                <a:spcPts val="10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4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/>
              <a:t>Federal Agencies</a:t>
            </a:r>
            <a:br>
              <a:rPr lang="en-US" sz="4000"/>
            </a:br>
            <a:endParaRPr lang="en-US" sz="40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War Industries Board – Bernard Baruch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Handle purchasing for the Allies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Converted factories to wartime production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Determine Resource needs and sometimes prices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Food Administration – Herbert Hoover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To increase supplies to the Allied troops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Encouraged people to “Hooverize”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Plant “Victory Gardens”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Wheatless Mondays, Meatless Tuesdays etc.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7 at 5.3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8" y="605312"/>
            <a:ext cx="3556000" cy="5651500"/>
          </a:xfrm>
          <a:prstGeom prst="rect">
            <a:avLst/>
          </a:prstGeom>
        </p:spPr>
      </p:pic>
      <p:pic>
        <p:nvPicPr>
          <p:cNvPr id="5" name="Picture 4" descr="Screen Shot 2013-10-27 at 5.4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3987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94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/>
              <a:t>Federal Agencies</a:t>
            </a:r>
            <a:br>
              <a:rPr lang="en-US" sz="4000"/>
            </a:br>
            <a:endParaRPr lang="en-US" sz="40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915400" cy="44196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Fuel Administration – Harry Garfield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Purpose is to boost coal and oil products for Allies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Conservation becomes the watchword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Intro shorter work week and day light savings time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Railroad Adminstration – takes charge of RR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National War Labor Board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Work to prevent labor disputes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Will result in increased wages, shorter hours and increased labor union membership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/>
              <a:t>American Workers </a:t>
            </a:r>
            <a:r>
              <a:rPr lang="en-US" sz="4000" dirty="0" smtClean="0"/>
              <a:t>&amp;</a:t>
            </a:r>
            <a:r>
              <a:rPr lang="en-US" sz="4000" dirty="0" smtClean="0"/>
              <a:t> </a:t>
            </a:r>
            <a:r>
              <a:rPr lang="en-US" sz="4000" dirty="0"/>
              <a:t>War Effort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Women – fill jobs in industry/defense plants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African Americans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Recruited to move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Great Migration – movement from South to North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Impact on </a:t>
            </a:r>
          </a:p>
          <a:p>
            <a:pPr lvl="2"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Racial make-up of North</a:t>
            </a:r>
          </a:p>
          <a:p>
            <a:pPr lvl="2"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Politics of the North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Mexican Americans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Migration to Southwest as well as Northern Cities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Barrios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/>
              <a:t>President Wilson and Foreign Affairs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Willing to use the military to achieve both economic and parenting goals</a:t>
            </a:r>
          </a:p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Intervening in Latin America creates tensions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Mexico – Pancho Villa v. John J. Pershing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Pershing pulled out of Mexico as WWI is brewing in Europe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7 at 5.4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69596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4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7 at 5.4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57199"/>
            <a:ext cx="8645237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6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Raising </a:t>
            </a:r>
            <a:r>
              <a:rPr lang="en-US" dirty="0"/>
              <a:t>$ </a:t>
            </a:r>
            <a:r>
              <a:rPr lang="en-US" dirty="0" smtClean="0"/>
              <a:t>for </a:t>
            </a:r>
            <a:r>
              <a:rPr lang="en-US" dirty="0"/>
              <a:t>War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915400" cy="4419600"/>
          </a:xfrm>
          <a:ln/>
        </p:spPr>
        <p:txBody>
          <a:bodyPr/>
          <a:lstStyle/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Costly!  U.S. spends $33 Billion (44 million/day)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Taxes increased to cover 1/3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Income </a:t>
            </a:r>
            <a:r>
              <a:rPr lang="en-US" dirty="0" smtClean="0"/>
              <a:t>tax </a:t>
            </a:r>
            <a:r>
              <a:rPr lang="en-US" dirty="0"/>
              <a:t>rates increase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Excess </a:t>
            </a:r>
            <a:r>
              <a:rPr lang="en-US" dirty="0" smtClean="0"/>
              <a:t>profits </a:t>
            </a:r>
            <a:r>
              <a:rPr lang="en-US" dirty="0"/>
              <a:t>of corporations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Excise taxes – </a:t>
            </a:r>
            <a:r>
              <a:rPr lang="en-US" dirty="0" smtClean="0"/>
              <a:t>gum, </a:t>
            </a:r>
            <a:r>
              <a:rPr lang="en-US" dirty="0"/>
              <a:t>records, theater tickets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Bonds </a:t>
            </a:r>
            <a:endParaRPr lang="en-US" dirty="0" smtClean="0"/>
          </a:p>
          <a:p>
            <a:pPr marL="1141413" lvl="2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Liberty </a:t>
            </a:r>
            <a:r>
              <a:rPr lang="en-US" dirty="0" smtClean="0"/>
              <a:t>bonds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Controlling Public Opinion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81563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British </a:t>
            </a:r>
            <a:r>
              <a:rPr lang="en-US" dirty="0" smtClean="0"/>
              <a:t>propaganda </a:t>
            </a:r>
            <a:r>
              <a:rPr lang="en-US" dirty="0"/>
              <a:t>fueled early American opinion </a:t>
            </a:r>
            <a:endParaRPr lang="en-US" dirty="0" smtClean="0"/>
          </a:p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Committee </a:t>
            </a:r>
            <a:r>
              <a:rPr lang="en-US" dirty="0"/>
              <a:t>on Public Information 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George Creel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Sold the war to </a:t>
            </a:r>
            <a:r>
              <a:rPr lang="en-US" dirty="0" smtClean="0"/>
              <a:t>Americans</a:t>
            </a:r>
            <a:endParaRPr lang="en-US" dirty="0"/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Pamphlets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men </a:t>
            </a:r>
            <a:r>
              <a:rPr lang="en-US" dirty="0"/>
              <a:t>at movie theaters</a:t>
            </a:r>
          </a:p>
          <a:p>
            <a:pPr lvl="2">
              <a:buClr>
                <a:srgbClr val="FFCC66"/>
              </a:buClr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lvl="2">
              <a:buClr>
                <a:srgbClr val="FFCC66"/>
              </a:buClr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Controlling Public Opinion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Espionage and Sedition Acts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Illegal to aid the enemy or interfere w/war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Laws that silenced opponents of the war or the President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Vigorously enforced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Upheld by the Courts – </a:t>
            </a:r>
            <a:r>
              <a:rPr lang="en-US" i="1"/>
              <a:t>Schenck v. the U.S.</a:t>
            </a:r>
          </a:p>
          <a:p>
            <a:pPr marL="341313" indent="-341313">
              <a:lnSpc>
                <a:spcPct val="90000"/>
              </a:lnSpc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Loyalty Leagues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American Protective League/Boy Spies of Am.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Encouraged people to spy on neighbors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Controlling Public Opinion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Negative Effects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Helped to promote widespread intolerance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Anti-German sentiment increased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Anti-Communist sentiment increased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Anti-Radical sentiment increased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U.S. Troops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Selective Service Act of 1917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All men b/w 21-30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Lottery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Draft Boards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/>
              <a:t>Oversee drafting and exemption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African Americans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Drafted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Segregated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Women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Nurses, clerical, radio operators, pharmacists, photo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7 at 5.4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44582" cy="4552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man Old Style"/>
                <a:cs typeface="Bookman Old Style"/>
              </a:rPr>
              <a:t>REVIEW</a:t>
            </a:r>
            <a:endParaRPr lang="en-US" sz="32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12175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Causes of World War I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411788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Imperialism 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Industrial Europe competes for empires in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Africa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Asia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German Kingdom – wages wars to unite “German States”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Takes land from France in 1870’s (Alsace-Lorraine)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Austro-Hungarian Empire (Austria-Hungary) sought to control Balkans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marL="341313" indent="-341313">
              <a:buClrTx/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Causes of WWI Con’t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76788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Formation of Alliances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Triple Alliance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Pushed by Germany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Alliance of Germany, Italy, Austria-Hungary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Franco-Russian Alliance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Entente Cordiale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Great Britain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France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Russia</a:t>
            </a:r>
          </a:p>
          <a:p>
            <a:pPr lvl="2">
              <a:buClr>
                <a:srgbClr val="FFCC66"/>
              </a:buClr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Causes of World War I Con’t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86800" cy="4752975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Nationalism – feeling of intense pride toward one’s culture and homeland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Led to tension b/w </a:t>
            </a:r>
            <a:r>
              <a:rPr lang="en-US" dirty="0" smtClean="0"/>
              <a:t>Europeans</a:t>
            </a:r>
            <a:endParaRPr lang="en-US" dirty="0"/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Viewed e/o as competitors - willing to war to advance power/national interests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Conquered nationality groups push for self-determination (right to self rule)</a:t>
            </a:r>
          </a:p>
          <a:p>
            <a:pPr lvl="2">
              <a:lnSpc>
                <a:spcPct val="90000"/>
              </a:lnSpc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Example Balkans and the “South Slavs”</a:t>
            </a:r>
          </a:p>
          <a:p>
            <a:pPr lvl="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Serbia gains independence </a:t>
            </a:r>
            <a:r>
              <a:rPr lang="en-US" dirty="0">
                <a:latin typeface="Wingdings" charset="0"/>
              </a:rPr>
              <a:t></a:t>
            </a:r>
            <a:r>
              <a:rPr lang="en-US" dirty="0"/>
              <a:t> wants to unite other Slavs</a:t>
            </a:r>
          </a:p>
          <a:p>
            <a:pPr lvl="3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Austria Hungary annexes Bosnia – outrages Serbia</a:t>
            </a:r>
          </a:p>
          <a:p>
            <a:pPr marL="741363" lvl="1" indent="-284163">
              <a:lnSpc>
                <a:spcPct val="90000"/>
              </a:lnSpc>
              <a:buClr>
                <a:srgbClr val="FFFFFF"/>
              </a:buClr>
              <a:buFont typeface="Tahoma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Causes of World War I Con’t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Militarism – AKA “The Arms Race”</a:t>
            </a:r>
          </a:p>
          <a:p>
            <a:pPr marL="741363" lvl="1" indent="-284163">
              <a:buClr>
                <a:srgbClr val="FFFFFF"/>
              </a:buClr>
              <a:buFont typeface="Taho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Aggressive build up of armed forces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To advance imperialistic ambitions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To intimidate/threaten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Easier with industrialization</a:t>
            </a:r>
          </a:p>
          <a:p>
            <a:pPr lvl="2">
              <a:buClr>
                <a:srgbClr val="FFCC66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Required acquisition of raw materials </a:t>
            </a:r>
            <a:r>
              <a:rPr lang="en-US">
                <a:latin typeface="Wingdings" charset="0"/>
              </a:rPr>
              <a:t></a:t>
            </a:r>
            <a:r>
              <a:rPr lang="en-US"/>
              <a:t> hello imperialism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7 at 5.3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7376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/>
              <a:t>Causes of World War I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Country A wants more land/power/rights.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Country A arms itself to </a:t>
            </a:r>
            <a:r>
              <a:rPr lang="en-US" sz="2800" dirty="0" err="1"/>
              <a:t>aquire</a:t>
            </a:r>
            <a:r>
              <a:rPr lang="en-US" sz="2800" dirty="0"/>
              <a:t> this.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Country A angers country B.  Country A needs someone to have their back so they ally with country C. Country B gets someone to have their back = country D.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Country A, B, C, and D are all packing weapons.</a:t>
            </a:r>
          </a:p>
          <a:p>
            <a:pPr marL="341313" indent="-341313">
              <a:spcBef>
                <a:spcPts val="700"/>
              </a:spcBef>
              <a:buClr>
                <a:srgbClr val="FFCC66"/>
              </a:buClr>
              <a:buSzPct val="8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Nationality group E wants to get rid of ruling country A.  How about an assassination?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8391</TotalTime>
  <Words>1461</Words>
  <Application>Microsoft Macintosh PowerPoint</Application>
  <PresentationFormat>On-screen Show (4:3)</PresentationFormat>
  <Paragraphs>227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Office Theme</vt:lpstr>
      <vt:lpstr>World War I</vt:lpstr>
      <vt:lpstr>President Wilson and Foreign Affairs</vt:lpstr>
      <vt:lpstr>President Wilson and Foreign Affairs</vt:lpstr>
      <vt:lpstr>Causes of World War I</vt:lpstr>
      <vt:lpstr>Causes of WWI Con’t</vt:lpstr>
      <vt:lpstr>Causes of World War I Con’t</vt:lpstr>
      <vt:lpstr>Causes of World War I Con’t</vt:lpstr>
      <vt:lpstr>PowerPoint Presentation</vt:lpstr>
      <vt:lpstr>Causes of World War I </vt:lpstr>
      <vt:lpstr>Causes of World War I Con’t</vt:lpstr>
      <vt:lpstr>PowerPoint Presentation</vt:lpstr>
      <vt:lpstr>Immediate Effects of the Assassination</vt:lpstr>
      <vt:lpstr>So what do you think?</vt:lpstr>
      <vt:lpstr>The Schliefflen Plan</vt:lpstr>
      <vt:lpstr>The Alliances during the War</vt:lpstr>
      <vt:lpstr>U.S. Opinions of War</vt:lpstr>
      <vt:lpstr>U.S. Opinions on War</vt:lpstr>
      <vt:lpstr>Moving Toward War</vt:lpstr>
      <vt:lpstr>Moving Toward War</vt:lpstr>
      <vt:lpstr>PowerPoint Presentation</vt:lpstr>
      <vt:lpstr>Moving Toward War </vt:lpstr>
      <vt:lpstr>The U.S. Goes to War</vt:lpstr>
      <vt:lpstr>War on the Home Front</vt:lpstr>
      <vt:lpstr>PowerPoint Presentation</vt:lpstr>
      <vt:lpstr>War on the Home Front Con’t</vt:lpstr>
      <vt:lpstr>Federal Agencies </vt:lpstr>
      <vt:lpstr>PowerPoint Presentation</vt:lpstr>
      <vt:lpstr>Federal Agencies </vt:lpstr>
      <vt:lpstr>American Workers &amp; War Effort</vt:lpstr>
      <vt:lpstr>PowerPoint Presentation</vt:lpstr>
      <vt:lpstr>PowerPoint Presentation</vt:lpstr>
      <vt:lpstr>Raising $ for War</vt:lpstr>
      <vt:lpstr>Controlling Public Opinion</vt:lpstr>
      <vt:lpstr>Controlling Public Opinion</vt:lpstr>
      <vt:lpstr>Controlling Public Opinion</vt:lpstr>
      <vt:lpstr>U.S. Troops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Brainerd Public Schools</dc:creator>
  <cp:lastModifiedBy>Abbie</cp:lastModifiedBy>
  <cp:revision>21</cp:revision>
  <cp:lastPrinted>1601-01-01T00:00:00Z</cp:lastPrinted>
  <dcterms:created xsi:type="dcterms:W3CDTF">2010-01-26T20:33:59Z</dcterms:created>
  <dcterms:modified xsi:type="dcterms:W3CDTF">2013-10-27T22:49:26Z</dcterms:modified>
</cp:coreProperties>
</file>