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66" r:id="rId4"/>
    <p:sldId id="259" r:id="rId5"/>
    <p:sldId id="260" r:id="rId6"/>
    <p:sldId id="261" r:id="rId7"/>
    <p:sldId id="262" r:id="rId8"/>
    <p:sldId id="263" r:id="rId9"/>
    <p:sldId id="264" r:id="rId10"/>
    <p:sldId id="272" r:id="rId11"/>
    <p:sldId id="265" r:id="rId12"/>
    <p:sldId id="267" r:id="rId13"/>
    <p:sldId id="268" r:id="rId14"/>
    <p:sldId id="269" r:id="rId15"/>
    <p:sldId id="270" r:id="rId16"/>
    <p:sldId id="271" r:id="rId17"/>
    <p:sldId id="287" r:id="rId18"/>
    <p:sldId id="288" r:id="rId19"/>
    <p:sldId id="289" r:id="rId20"/>
    <p:sldId id="290" r:id="rId21"/>
    <p:sldId id="291" r:id="rId22"/>
    <p:sldId id="273" r:id="rId23"/>
    <p:sldId id="292" r:id="rId24"/>
    <p:sldId id="274" r:id="rId25"/>
    <p:sldId id="285" r:id="rId26"/>
    <p:sldId id="282" r:id="rId27"/>
    <p:sldId id="275" r:id="rId28"/>
    <p:sldId id="284" r:id="rId29"/>
    <p:sldId id="281" r:id="rId30"/>
    <p:sldId id="276" r:id="rId31"/>
    <p:sldId id="277" r:id="rId32"/>
    <p:sldId id="286" r:id="rId33"/>
    <p:sldId id="278" r:id="rId34"/>
    <p:sldId id="293" r:id="rId35"/>
    <p:sldId id="27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96905-0964-F340-8FEB-F8543AE103F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A01A-B2EC-7A4C-B7B2-A0984743A4C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96905-0964-F340-8FEB-F8543AE103F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AA96905-0964-F340-8FEB-F8543AE103F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AA96905-0964-F340-8FEB-F8543AE103FE}" type="datetimeFigureOut">
              <a:rPr lang="en-US" smtClean="0"/>
              <a:t>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A96905-0964-F340-8FEB-F8543AE103FE}" type="datetimeFigureOut">
              <a:rPr lang="en-US" smtClean="0"/>
              <a:t>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96905-0964-F340-8FEB-F8543AE103FE}" type="datetimeFigureOut">
              <a:rPr lang="en-US" smtClean="0"/>
              <a:t>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96905-0964-F340-8FEB-F8543AE103F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A01A-B2EC-7A4C-B7B2-A0984743A4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A96905-0964-F340-8FEB-F8543AE103FE}" type="datetimeFigureOut">
              <a:rPr lang="en-US" smtClean="0"/>
              <a:t>1/16/14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BCEA01A-B2EC-7A4C-B7B2-A0984743A4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Medieval Kingdoms in Europe</a:t>
            </a:r>
            <a:endParaRPr lang="en-US" dirty="0"/>
          </a:p>
        </p:txBody>
      </p:sp>
      <p:sp>
        <p:nvSpPr>
          <p:cNvPr id="3" name="Subtitle 2"/>
          <p:cNvSpPr>
            <a:spLocks noGrp="1"/>
          </p:cNvSpPr>
          <p:nvPr>
            <p:ph type="subTitle" idx="1"/>
          </p:nvPr>
        </p:nvSpPr>
        <p:spPr/>
        <p:txBody>
          <a:bodyPr/>
          <a:lstStyle/>
          <a:p>
            <a:r>
              <a:rPr lang="en-US" dirty="0" smtClean="0"/>
              <a:t>Chapter 10</a:t>
            </a:r>
            <a:endParaRPr lang="en-US" dirty="0"/>
          </a:p>
        </p:txBody>
      </p:sp>
    </p:spTree>
    <p:extLst>
      <p:ext uri="{BB962C8B-B14F-4D97-AF65-F5344CB8AC3E}">
        <p14:creationId xmlns:p14="http://schemas.microsoft.com/office/powerpoint/2010/main" val="220148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err="1" smtClean="0"/>
              <a:t>Fuedal</a:t>
            </a:r>
            <a:endParaRPr lang="en-US" dirty="0"/>
          </a:p>
        </p:txBody>
      </p:sp>
      <p:sp>
        <p:nvSpPr>
          <p:cNvPr id="3" name="Content Placeholder 2"/>
          <p:cNvSpPr>
            <a:spLocks noGrp="1"/>
          </p:cNvSpPr>
          <p:nvPr>
            <p:ph idx="1"/>
          </p:nvPr>
        </p:nvSpPr>
        <p:spPr/>
        <p:txBody>
          <a:bodyPr/>
          <a:lstStyle/>
          <a:p>
            <a:r>
              <a:rPr lang="en-US" dirty="0" smtClean="0"/>
              <a:t>Focus on warfare</a:t>
            </a:r>
          </a:p>
          <a:p>
            <a:r>
              <a:rPr lang="en-US" dirty="0" smtClean="0"/>
              <a:t>Ideal of chivalry</a:t>
            </a:r>
          </a:p>
          <a:p>
            <a:r>
              <a:rPr lang="en-US" dirty="0" smtClean="0"/>
              <a:t>Roles of aristocratic women</a:t>
            </a:r>
            <a:endParaRPr lang="en-US" dirty="0"/>
          </a:p>
        </p:txBody>
      </p:sp>
    </p:spTree>
    <p:extLst>
      <p:ext uri="{BB962C8B-B14F-4D97-AF65-F5344CB8AC3E}">
        <p14:creationId xmlns:p14="http://schemas.microsoft.com/office/powerpoint/2010/main" val="236972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7 at 11.11.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673"/>
            <a:ext cx="9144000" cy="6218379"/>
          </a:xfrm>
          <a:prstGeom prst="rect">
            <a:avLst/>
          </a:prstGeom>
        </p:spPr>
      </p:pic>
    </p:spTree>
    <p:extLst>
      <p:ext uri="{BB962C8B-B14F-4D97-AF65-F5344CB8AC3E}">
        <p14:creationId xmlns:p14="http://schemas.microsoft.com/office/powerpoint/2010/main" val="430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7 at 11.11.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241"/>
            <a:ext cx="9144000" cy="5949942"/>
          </a:xfrm>
          <a:prstGeom prst="rect">
            <a:avLst/>
          </a:prstGeom>
        </p:spPr>
      </p:pic>
    </p:spTree>
    <p:extLst>
      <p:ext uri="{BB962C8B-B14F-4D97-AF65-F5344CB8AC3E}">
        <p14:creationId xmlns:p14="http://schemas.microsoft.com/office/powerpoint/2010/main" val="25060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7 at 11.1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360"/>
            <a:ext cx="9144000" cy="5773947"/>
          </a:xfrm>
          <a:prstGeom prst="rect">
            <a:avLst/>
          </a:prstGeom>
        </p:spPr>
      </p:pic>
    </p:spTree>
    <p:extLst>
      <p:ext uri="{BB962C8B-B14F-4D97-AF65-F5344CB8AC3E}">
        <p14:creationId xmlns:p14="http://schemas.microsoft.com/office/powerpoint/2010/main" val="116917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7 at 11.11.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22"/>
            <a:ext cx="9144000" cy="6542989"/>
          </a:xfrm>
          <a:prstGeom prst="rect">
            <a:avLst/>
          </a:prstGeom>
        </p:spPr>
      </p:pic>
    </p:spTree>
    <p:extLst>
      <p:ext uri="{BB962C8B-B14F-4D97-AF65-F5344CB8AC3E}">
        <p14:creationId xmlns:p14="http://schemas.microsoft.com/office/powerpoint/2010/main" val="380543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farming</a:t>
            </a:r>
            <a:endParaRPr lang="en-US" dirty="0"/>
          </a:p>
        </p:txBody>
      </p:sp>
      <p:sp>
        <p:nvSpPr>
          <p:cNvPr id="3" name="Content Placeholder 2"/>
          <p:cNvSpPr>
            <a:spLocks noGrp="1"/>
          </p:cNvSpPr>
          <p:nvPr>
            <p:ph idx="1"/>
          </p:nvPr>
        </p:nvSpPr>
        <p:spPr/>
        <p:txBody>
          <a:bodyPr>
            <a:normAutofit/>
          </a:bodyPr>
          <a:lstStyle/>
          <a:p>
            <a:r>
              <a:rPr lang="en-US" dirty="0" smtClean="0"/>
              <a:t>Development of new wind and water technologies, reducing human and animal labor</a:t>
            </a:r>
          </a:p>
          <a:p>
            <a:r>
              <a:rPr lang="en-US" dirty="0" smtClean="0"/>
              <a:t>Development of </a:t>
            </a:r>
            <a:r>
              <a:rPr lang="en-US" dirty="0" err="1" smtClean="0"/>
              <a:t>carruca</a:t>
            </a:r>
            <a:endParaRPr lang="en-US" dirty="0" smtClean="0"/>
          </a:p>
          <a:p>
            <a:pPr lvl="1"/>
            <a:r>
              <a:rPr lang="en-US" dirty="0" smtClean="0"/>
              <a:t>Heavy ox-driven, wheeled plow with iron plowshare</a:t>
            </a:r>
          </a:p>
          <a:p>
            <a:pPr lvl="1"/>
            <a:r>
              <a:rPr lang="en-US" dirty="0" smtClean="0"/>
              <a:t>Able to turn over heavy clay soil</a:t>
            </a:r>
          </a:p>
          <a:p>
            <a:pPr lvl="1"/>
            <a:r>
              <a:rPr lang="en-US" dirty="0" smtClean="0"/>
              <a:t>Led to growth of cooperative farming </a:t>
            </a:r>
            <a:r>
              <a:rPr lang="en-US" dirty="0" err="1" smtClean="0"/>
              <a:t>villiages</a:t>
            </a:r>
            <a:endParaRPr lang="en-US" dirty="0" smtClean="0"/>
          </a:p>
          <a:p>
            <a:r>
              <a:rPr lang="en-US" dirty="0" smtClean="0"/>
              <a:t>Increased efficiency in land use</a:t>
            </a:r>
          </a:p>
          <a:p>
            <a:pPr lvl="1"/>
            <a:r>
              <a:rPr lang="en-US" dirty="0" smtClean="0"/>
              <a:t>Three field system of crop rotation, improving yields</a:t>
            </a:r>
            <a:endParaRPr lang="en-US" dirty="0"/>
          </a:p>
        </p:txBody>
      </p:sp>
    </p:spTree>
    <p:extLst>
      <p:ext uri="{BB962C8B-B14F-4D97-AF65-F5344CB8AC3E}">
        <p14:creationId xmlns:p14="http://schemas.microsoft.com/office/powerpoint/2010/main" val="232756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Manorial System</a:t>
            </a:r>
            <a:endParaRPr lang="en-US" dirty="0"/>
          </a:p>
        </p:txBody>
      </p:sp>
      <p:sp>
        <p:nvSpPr>
          <p:cNvPr id="3" name="Content Placeholder 2"/>
          <p:cNvSpPr>
            <a:spLocks noGrp="1"/>
          </p:cNvSpPr>
          <p:nvPr>
            <p:ph idx="1"/>
          </p:nvPr>
        </p:nvSpPr>
        <p:spPr/>
        <p:txBody>
          <a:bodyPr/>
          <a:lstStyle/>
          <a:p>
            <a:r>
              <a:rPr lang="en-US" dirty="0" smtClean="0"/>
              <a:t>Life on a manor</a:t>
            </a:r>
          </a:p>
          <a:p>
            <a:pPr lvl="1"/>
            <a:r>
              <a:rPr lang="en-US" b="1" dirty="0" smtClean="0"/>
              <a:t>Manors: </a:t>
            </a:r>
            <a:r>
              <a:rPr lang="en-US" dirty="0" smtClean="0"/>
              <a:t>estate </a:t>
            </a:r>
            <a:r>
              <a:rPr lang="en-US" dirty="0"/>
              <a:t>owned by a lord and farmed by </a:t>
            </a:r>
            <a:r>
              <a:rPr lang="en-US" dirty="0" smtClean="0"/>
              <a:t>peasants (most serfs)</a:t>
            </a:r>
            <a:endParaRPr lang="en-US" dirty="0"/>
          </a:p>
          <a:p>
            <a:pPr lvl="2"/>
            <a:r>
              <a:rPr lang="en-US" dirty="0" smtClean="0"/>
              <a:t>serfs </a:t>
            </a:r>
            <a:r>
              <a:rPr lang="en-US" dirty="0"/>
              <a:t>owed rent and labor and lived under the manor lord's feudal authority.</a:t>
            </a:r>
          </a:p>
          <a:p>
            <a:pPr lvl="1"/>
            <a:r>
              <a:rPr lang="en-US" b="1" dirty="0" smtClean="0"/>
              <a:t>Peasant </a:t>
            </a:r>
            <a:r>
              <a:rPr lang="en-US" b="1" dirty="0"/>
              <a:t>life</a:t>
            </a:r>
            <a:r>
              <a:rPr lang="en-US" b="1" dirty="0" smtClean="0"/>
              <a:t>:</a:t>
            </a:r>
            <a:r>
              <a:rPr lang="en-US" dirty="0" smtClean="0"/>
              <a:t> </a:t>
            </a:r>
            <a:r>
              <a:rPr lang="en-US" dirty="0"/>
              <a:t>simple thatched cottages and </a:t>
            </a:r>
            <a:r>
              <a:rPr lang="en-US" dirty="0" smtClean="0"/>
              <a:t>performed tasks </a:t>
            </a:r>
            <a:r>
              <a:rPr lang="en-US" dirty="0"/>
              <a:t>determined by the </a:t>
            </a:r>
            <a:r>
              <a:rPr lang="en-US" dirty="0" smtClean="0"/>
              <a:t>seasons.</a:t>
            </a:r>
          </a:p>
          <a:p>
            <a:pPr lvl="2"/>
            <a:r>
              <a:rPr lang="en-US" dirty="0" smtClean="0"/>
              <a:t>raised </a:t>
            </a:r>
            <a:r>
              <a:rPr lang="en-US" dirty="0"/>
              <a:t>food for themselves and their lords</a:t>
            </a:r>
            <a:r>
              <a:rPr lang="en-US" dirty="0" smtClean="0"/>
              <a:t>.</a:t>
            </a:r>
            <a:endParaRPr lang="en-US" dirty="0"/>
          </a:p>
        </p:txBody>
      </p:sp>
    </p:spTree>
    <p:extLst>
      <p:ext uri="{BB962C8B-B14F-4D97-AF65-F5344CB8AC3E}">
        <p14:creationId xmlns:p14="http://schemas.microsoft.com/office/powerpoint/2010/main" val="177244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60" y="397528"/>
            <a:ext cx="8851900" cy="6210300"/>
          </a:xfrm>
          <a:prstGeom prst="rect">
            <a:avLst/>
          </a:prstGeom>
        </p:spPr>
      </p:pic>
    </p:spTree>
    <p:extLst>
      <p:ext uri="{BB962C8B-B14F-4D97-AF65-F5344CB8AC3E}">
        <p14:creationId xmlns:p14="http://schemas.microsoft.com/office/powerpoint/2010/main" val="205343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0" y="378672"/>
            <a:ext cx="8864600" cy="6248400"/>
          </a:xfrm>
          <a:prstGeom prst="rect">
            <a:avLst/>
          </a:prstGeom>
        </p:spPr>
      </p:pic>
    </p:spTree>
    <p:extLst>
      <p:ext uri="{BB962C8B-B14F-4D97-AF65-F5344CB8AC3E}">
        <p14:creationId xmlns:p14="http://schemas.microsoft.com/office/powerpoint/2010/main" val="258426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0" y="327172"/>
            <a:ext cx="8940800" cy="6311900"/>
          </a:xfrm>
          <a:prstGeom prst="rect">
            <a:avLst/>
          </a:prstGeom>
        </p:spPr>
      </p:pic>
    </p:spTree>
    <p:extLst>
      <p:ext uri="{BB962C8B-B14F-4D97-AF65-F5344CB8AC3E}">
        <p14:creationId xmlns:p14="http://schemas.microsoft.com/office/powerpoint/2010/main" val="253241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Carolingian Empire</a:t>
            </a:r>
            <a:endParaRPr lang="en-US" dirty="0"/>
          </a:p>
        </p:txBody>
      </p:sp>
      <p:sp>
        <p:nvSpPr>
          <p:cNvPr id="3" name="Content Placeholder 2"/>
          <p:cNvSpPr>
            <a:spLocks noGrp="1"/>
          </p:cNvSpPr>
          <p:nvPr>
            <p:ph idx="1"/>
          </p:nvPr>
        </p:nvSpPr>
        <p:spPr/>
        <p:txBody>
          <a:bodyPr/>
          <a:lstStyle/>
          <a:p>
            <a:r>
              <a:rPr lang="en-US" dirty="0" smtClean="0"/>
              <a:t>Carolingian Empire was divided into 3 territories, which were fought over by Charlemagne’s grandsons.</a:t>
            </a:r>
          </a:p>
          <a:p>
            <a:r>
              <a:rPr lang="en-US" dirty="0" smtClean="0"/>
              <a:t>Western Europe suffered invasions by Norsemen, known as Vikings</a:t>
            </a:r>
          </a:p>
          <a:p>
            <a:pPr lvl="1"/>
            <a:r>
              <a:rPr lang="en-US" dirty="0" smtClean="0"/>
              <a:t>Excellent ship builders and sailors</a:t>
            </a:r>
          </a:p>
          <a:p>
            <a:pPr lvl="1"/>
            <a:r>
              <a:rPr lang="en-US" dirty="0" smtClean="0"/>
              <a:t>Used waterways to reach inland targets</a:t>
            </a:r>
          </a:p>
          <a:p>
            <a:pPr lvl="1"/>
            <a:r>
              <a:rPr lang="en-US" dirty="0" smtClean="0"/>
              <a:t>Strong warriors, able to defeat small local armies</a:t>
            </a:r>
            <a:endParaRPr lang="en-US" dirty="0"/>
          </a:p>
        </p:txBody>
      </p:sp>
    </p:spTree>
    <p:extLst>
      <p:ext uri="{BB962C8B-B14F-4D97-AF65-F5344CB8AC3E}">
        <p14:creationId xmlns:p14="http://schemas.microsoft.com/office/powerpoint/2010/main" val="347289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40" y="359428"/>
            <a:ext cx="8915400" cy="6248400"/>
          </a:xfrm>
          <a:prstGeom prst="rect">
            <a:avLst/>
          </a:prstGeom>
        </p:spPr>
      </p:pic>
    </p:spTree>
    <p:extLst>
      <p:ext uri="{BB962C8B-B14F-4D97-AF65-F5344CB8AC3E}">
        <p14:creationId xmlns:p14="http://schemas.microsoft.com/office/powerpoint/2010/main" val="415917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7.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0" y="307541"/>
            <a:ext cx="8877300" cy="6235700"/>
          </a:xfrm>
          <a:prstGeom prst="rect">
            <a:avLst/>
          </a:prstGeom>
        </p:spPr>
      </p:pic>
    </p:spTree>
    <p:extLst>
      <p:ext uri="{BB962C8B-B14F-4D97-AF65-F5344CB8AC3E}">
        <p14:creationId xmlns:p14="http://schemas.microsoft.com/office/powerpoint/2010/main" val="390960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Revival of Trade</a:t>
            </a:r>
            <a:endParaRPr lang="en-US" dirty="0"/>
          </a:p>
        </p:txBody>
      </p:sp>
      <p:sp>
        <p:nvSpPr>
          <p:cNvPr id="3" name="Content Placeholder 2"/>
          <p:cNvSpPr>
            <a:spLocks noGrp="1"/>
          </p:cNvSpPr>
          <p:nvPr>
            <p:ph idx="1"/>
          </p:nvPr>
        </p:nvSpPr>
        <p:spPr/>
        <p:txBody>
          <a:bodyPr>
            <a:normAutofit lnSpcReduction="10000"/>
          </a:bodyPr>
          <a:lstStyle/>
          <a:p>
            <a:pPr lvl="0"/>
            <a:r>
              <a:rPr lang="en-US" b="1" dirty="0"/>
              <a:t>Centers of trade: </a:t>
            </a:r>
            <a:r>
              <a:rPr lang="en-US" dirty="0" smtClean="0"/>
              <a:t>developed gradually</a:t>
            </a:r>
          </a:p>
          <a:p>
            <a:pPr lvl="1"/>
            <a:r>
              <a:rPr lang="en-US" dirty="0" smtClean="0"/>
              <a:t> </a:t>
            </a:r>
            <a:r>
              <a:rPr lang="en-US" dirty="0"/>
              <a:t>Venice and other Italian cities trading in the </a:t>
            </a:r>
            <a:r>
              <a:rPr lang="en-US" dirty="0" smtClean="0"/>
              <a:t>Mediterranean</a:t>
            </a:r>
          </a:p>
          <a:p>
            <a:pPr lvl="1"/>
            <a:r>
              <a:rPr lang="en-US" dirty="0" smtClean="0"/>
              <a:t>Flanders</a:t>
            </a:r>
            <a:endParaRPr lang="en-US" dirty="0"/>
          </a:p>
          <a:p>
            <a:pPr lvl="0"/>
            <a:r>
              <a:rPr lang="en-US" b="1" dirty="0"/>
              <a:t>Hanseatic League: </a:t>
            </a:r>
            <a:r>
              <a:rPr lang="en-US" dirty="0"/>
              <a:t>&gt;</a:t>
            </a:r>
            <a:r>
              <a:rPr lang="en-US" dirty="0" smtClean="0"/>
              <a:t>100 </a:t>
            </a:r>
            <a:r>
              <a:rPr lang="en-US" dirty="0"/>
              <a:t>cities </a:t>
            </a:r>
            <a:r>
              <a:rPr lang="en-US" dirty="0" smtClean="0"/>
              <a:t>by Baltic </a:t>
            </a:r>
            <a:r>
              <a:rPr lang="en-US" dirty="0"/>
              <a:t>Sea and North Sea banded together </a:t>
            </a:r>
            <a:r>
              <a:rPr lang="en-US" dirty="0" smtClean="0"/>
              <a:t>for protection </a:t>
            </a:r>
            <a:r>
              <a:rPr lang="en-US" dirty="0"/>
              <a:t>and economic opportunity.</a:t>
            </a:r>
          </a:p>
          <a:p>
            <a:pPr lvl="0"/>
            <a:r>
              <a:rPr lang="en-US" b="1" dirty="0"/>
              <a:t>Rise of a money </a:t>
            </a:r>
            <a:r>
              <a:rPr lang="en-US" b="1" dirty="0" smtClean="0"/>
              <a:t>economy: </a:t>
            </a:r>
            <a:r>
              <a:rPr lang="en-US" dirty="0" smtClean="0"/>
              <a:t>based </a:t>
            </a:r>
            <a:r>
              <a:rPr lang="en-US" dirty="0"/>
              <a:t>on gold and silver coins, rather than </a:t>
            </a:r>
            <a:r>
              <a:rPr lang="en-US" dirty="0" smtClean="0"/>
              <a:t>barter emerged </a:t>
            </a:r>
          </a:p>
          <a:p>
            <a:pPr lvl="1"/>
            <a:r>
              <a:rPr lang="en-US" dirty="0" smtClean="0"/>
              <a:t>commercial </a:t>
            </a:r>
            <a:r>
              <a:rPr lang="en-US" dirty="0"/>
              <a:t>capitalism—investment in trade and goods for </a:t>
            </a:r>
            <a:r>
              <a:rPr lang="en-US" dirty="0" smtClean="0"/>
              <a:t>profit also grew</a:t>
            </a:r>
            <a:endParaRPr lang="en-US" dirty="0"/>
          </a:p>
          <a:p>
            <a:endParaRPr lang="en-US" dirty="0"/>
          </a:p>
        </p:txBody>
      </p:sp>
    </p:spTree>
    <p:extLst>
      <p:ext uri="{BB962C8B-B14F-4D97-AF65-F5344CB8AC3E}">
        <p14:creationId xmlns:p14="http://schemas.microsoft.com/office/powerpoint/2010/main" val="141939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20 at 2.5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55" y="0"/>
            <a:ext cx="7396128" cy="6858000"/>
          </a:xfrm>
          <a:prstGeom prst="rect">
            <a:avLst/>
          </a:prstGeom>
        </p:spPr>
      </p:pic>
      <p:pic>
        <p:nvPicPr>
          <p:cNvPr id="5" name="Picture 4" descr="Screen Shot 2014-01-20 at 2.5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791" y="5821070"/>
            <a:ext cx="1816100" cy="596900"/>
          </a:xfrm>
          <a:prstGeom prst="rect">
            <a:avLst/>
          </a:prstGeom>
        </p:spPr>
      </p:pic>
    </p:spTree>
    <p:extLst>
      <p:ext uri="{BB962C8B-B14F-4D97-AF65-F5344CB8AC3E}">
        <p14:creationId xmlns:p14="http://schemas.microsoft.com/office/powerpoint/2010/main" val="8602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of </a:t>
            </a:r>
            <a:r>
              <a:rPr lang="en-US" dirty="0"/>
              <a:t>C</a:t>
            </a:r>
            <a:r>
              <a:rPr lang="en-US" dirty="0" smtClean="0"/>
              <a:t>ities </a:t>
            </a:r>
            <a:r>
              <a:rPr lang="en-US" dirty="0"/>
              <a:t>/</a:t>
            </a:r>
            <a:r>
              <a:rPr lang="en-US" dirty="0" smtClean="0"/>
              <a:t>Urbanization</a:t>
            </a:r>
            <a:endParaRPr lang="en-US" dirty="0"/>
          </a:p>
        </p:txBody>
      </p:sp>
      <p:sp>
        <p:nvSpPr>
          <p:cNvPr id="3" name="Content Placeholder 2"/>
          <p:cNvSpPr>
            <a:spLocks noGrp="1"/>
          </p:cNvSpPr>
          <p:nvPr>
            <p:ph idx="1"/>
          </p:nvPr>
        </p:nvSpPr>
        <p:spPr/>
        <p:txBody>
          <a:bodyPr>
            <a:normAutofit/>
          </a:bodyPr>
          <a:lstStyle/>
          <a:p>
            <a:pPr lvl="0"/>
            <a:r>
              <a:rPr lang="en-US" b="1" dirty="0"/>
              <a:t>Revival of cities: </a:t>
            </a:r>
            <a:endParaRPr lang="en-US" b="1" dirty="0" smtClean="0"/>
          </a:p>
          <a:p>
            <a:pPr lvl="1"/>
            <a:r>
              <a:rPr lang="en-US" dirty="0" smtClean="0"/>
              <a:t>Merchants </a:t>
            </a:r>
            <a:r>
              <a:rPr lang="en-US" dirty="0"/>
              <a:t>and artisans settled in old Roman </a:t>
            </a:r>
            <a:r>
              <a:rPr lang="en-US" dirty="0" smtClean="0"/>
              <a:t>cities</a:t>
            </a:r>
          </a:p>
          <a:p>
            <a:pPr lvl="1"/>
            <a:r>
              <a:rPr lang="en-US" dirty="0" smtClean="0"/>
              <a:t>founded </a:t>
            </a:r>
            <a:r>
              <a:rPr lang="en-US" dirty="0"/>
              <a:t>new </a:t>
            </a:r>
            <a:r>
              <a:rPr lang="en-US" dirty="0" smtClean="0"/>
              <a:t>towns </a:t>
            </a:r>
            <a:r>
              <a:rPr lang="en-US" dirty="0"/>
              <a:t>near castles, for protection, and along trade routes.</a:t>
            </a:r>
          </a:p>
          <a:p>
            <a:pPr lvl="0"/>
            <a:r>
              <a:rPr lang="en-US" b="1" dirty="0"/>
              <a:t>Freedom from feudal lords: </a:t>
            </a:r>
            <a:r>
              <a:rPr lang="en-US" dirty="0"/>
              <a:t>To ensure the freedom they needed to engage in trade, townspeople purchased rights from the lords who controlled their territories. Eventually, cities developed their own governments.</a:t>
            </a:r>
          </a:p>
          <a:p>
            <a:endParaRPr lang="en-US" dirty="0"/>
          </a:p>
        </p:txBody>
      </p:sp>
    </p:spTree>
    <p:extLst>
      <p:ext uri="{BB962C8B-B14F-4D97-AF65-F5344CB8AC3E}">
        <p14:creationId xmlns:p14="http://schemas.microsoft.com/office/powerpoint/2010/main" val="406768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Cities/Urbanization</a:t>
            </a:r>
            <a:endParaRPr lang="en-US" dirty="0"/>
          </a:p>
        </p:txBody>
      </p:sp>
      <p:sp>
        <p:nvSpPr>
          <p:cNvPr id="3" name="Content Placeholder 2"/>
          <p:cNvSpPr>
            <a:spLocks noGrp="1"/>
          </p:cNvSpPr>
          <p:nvPr>
            <p:ph idx="1"/>
          </p:nvPr>
        </p:nvSpPr>
        <p:spPr/>
        <p:txBody>
          <a:bodyPr>
            <a:normAutofit/>
          </a:bodyPr>
          <a:lstStyle/>
          <a:p>
            <a:pPr lvl="0"/>
            <a:r>
              <a:rPr lang="en-US" b="1" dirty="0" smtClean="0"/>
              <a:t>Conditions in cities: </a:t>
            </a:r>
            <a:endParaRPr lang="en-US" dirty="0"/>
          </a:p>
          <a:p>
            <a:pPr lvl="1"/>
            <a:r>
              <a:rPr lang="en-US" dirty="0" smtClean="0"/>
              <a:t>enclosed in walls and had crowded, unsanitary living conditions. </a:t>
            </a:r>
          </a:p>
          <a:p>
            <a:pPr lvl="1"/>
            <a:r>
              <a:rPr lang="en-US" dirty="0" smtClean="0"/>
              <a:t>Men outnumbered women.</a:t>
            </a:r>
          </a:p>
          <a:p>
            <a:pPr lvl="0"/>
            <a:r>
              <a:rPr lang="en-US" b="1" dirty="0" smtClean="0"/>
              <a:t>Industry and guilds: </a:t>
            </a:r>
            <a:endParaRPr lang="en-US" dirty="0"/>
          </a:p>
          <a:p>
            <a:pPr lvl="1"/>
            <a:r>
              <a:rPr lang="en-US" dirty="0" smtClean="0"/>
              <a:t>craftspeople organized themselves into </a:t>
            </a:r>
            <a:r>
              <a:rPr lang="en-US" b="1" dirty="0" smtClean="0"/>
              <a:t>guilds</a:t>
            </a:r>
            <a:r>
              <a:rPr lang="en-US" dirty="0" smtClean="0"/>
              <a:t>—</a:t>
            </a:r>
            <a:r>
              <a:rPr lang="en-US" u="sng" dirty="0" smtClean="0"/>
              <a:t>associations that trained artisans, controlled the quality of manufactured goods, and set prices. </a:t>
            </a:r>
          </a:p>
          <a:p>
            <a:pPr lvl="1"/>
            <a:r>
              <a:rPr lang="en-US" dirty="0" smtClean="0"/>
              <a:t>Guilds played a key role in the economic life of medieval cities.</a:t>
            </a:r>
          </a:p>
          <a:p>
            <a:endParaRPr lang="en-US" dirty="0"/>
          </a:p>
        </p:txBody>
      </p:sp>
    </p:spTree>
    <p:extLst>
      <p:ext uri="{BB962C8B-B14F-4D97-AF65-F5344CB8AC3E}">
        <p14:creationId xmlns:p14="http://schemas.microsoft.com/office/powerpoint/2010/main" val="408804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in the High Middle Ages</a:t>
            </a:r>
            <a:endParaRPr lang="en-US" dirty="0"/>
          </a:p>
        </p:txBody>
      </p:sp>
      <p:sp>
        <p:nvSpPr>
          <p:cNvPr id="3" name="Content Placeholder 2"/>
          <p:cNvSpPr>
            <a:spLocks noGrp="1"/>
          </p:cNvSpPr>
          <p:nvPr>
            <p:ph idx="1"/>
          </p:nvPr>
        </p:nvSpPr>
        <p:spPr/>
        <p:txBody>
          <a:bodyPr/>
          <a:lstStyle/>
          <a:p>
            <a:pPr lvl="0"/>
            <a:r>
              <a:rPr lang="en-US" b="1" dirty="0" smtClean="0"/>
              <a:t>The Norman Conquest: </a:t>
            </a:r>
          </a:p>
          <a:p>
            <a:pPr lvl="1"/>
            <a:r>
              <a:rPr lang="en-US" dirty="0" smtClean="0"/>
              <a:t>William of Normandy defeated the English at the Battle of Hastings and became king of England.</a:t>
            </a:r>
          </a:p>
          <a:p>
            <a:pPr lvl="1"/>
            <a:r>
              <a:rPr lang="en-US" dirty="0" smtClean="0"/>
              <a:t>Gave English lands to Norman knights, made all nobles swear loyalty to him, and adapted existing Anglo-Saxon institutions. </a:t>
            </a:r>
          </a:p>
          <a:p>
            <a:pPr lvl="1"/>
            <a:r>
              <a:rPr lang="en-US" dirty="0" smtClean="0"/>
              <a:t>The merging of Anglo-Saxon, spoken by the local population, and French, spoken by the Normans, produced the new English language.</a:t>
            </a:r>
          </a:p>
          <a:p>
            <a:endParaRPr lang="en-US" dirty="0"/>
          </a:p>
        </p:txBody>
      </p:sp>
    </p:spTree>
    <p:extLst>
      <p:ext uri="{BB962C8B-B14F-4D97-AF65-F5344CB8AC3E}">
        <p14:creationId xmlns:p14="http://schemas.microsoft.com/office/powerpoint/2010/main" val="246099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in the High Middle Ages</a:t>
            </a:r>
            <a:endParaRPr lang="en-US" dirty="0"/>
          </a:p>
        </p:txBody>
      </p:sp>
      <p:sp>
        <p:nvSpPr>
          <p:cNvPr id="3" name="Content Placeholder 2"/>
          <p:cNvSpPr>
            <a:spLocks noGrp="1"/>
          </p:cNvSpPr>
          <p:nvPr>
            <p:ph idx="1"/>
          </p:nvPr>
        </p:nvSpPr>
        <p:spPr>
          <a:xfrm>
            <a:off x="457200" y="1600200"/>
            <a:ext cx="8229600" cy="4874105"/>
          </a:xfrm>
        </p:spPr>
        <p:txBody>
          <a:bodyPr>
            <a:normAutofit/>
          </a:bodyPr>
          <a:lstStyle/>
          <a:p>
            <a:pPr lvl="0"/>
            <a:r>
              <a:rPr lang="en-US" b="1" dirty="0" smtClean="0"/>
              <a:t>Reign </a:t>
            </a:r>
            <a:r>
              <a:rPr lang="en-US" b="1" dirty="0"/>
              <a:t>of Henry </a:t>
            </a:r>
            <a:r>
              <a:rPr lang="en-US" b="1" dirty="0" smtClean="0"/>
              <a:t>II:</a:t>
            </a:r>
          </a:p>
          <a:p>
            <a:pPr lvl="1"/>
            <a:r>
              <a:rPr lang="en-US" dirty="0" smtClean="0"/>
              <a:t>Increased </a:t>
            </a:r>
            <a:r>
              <a:rPr lang="en-US" dirty="0"/>
              <a:t>the power of the monarchy by expanding its control of </a:t>
            </a:r>
            <a:r>
              <a:rPr lang="en-US" dirty="0" smtClean="0"/>
              <a:t>courts</a:t>
            </a:r>
          </a:p>
          <a:p>
            <a:pPr lvl="1"/>
            <a:r>
              <a:rPr lang="en-US" dirty="0"/>
              <a:t>W</a:t>
            </a:r>
            <a:r>
              <a:rPr lang="en-US" dirty="0" smtClean="0"/>
              <a:t>as </a:t>
            </a:r>
            <a:r>
              <a:rPr lang="en-US" dirty="0"/>
              <a:t>not able to suppress the power of the Church.</a:t>
            </a:r>
          </a:p>
          <a:p>
            <a:pPr lvl="0"/>
            <a:r>
              <a:rPr lang="en-US" b="1" dirty="0"/>
              <a:t>Limits on royal power: </a:t>
            </a:r>
            <a:endParaRPr lang="en-US" b="1" dirty="0" smtClean="0"/>
          </a:p>
          <a:p>
            <a:pPr lvl="1"/>
            <a:r>
              <a:rPr lang="en-US" dirty="0" smtClean="0"/>
              <a:t>King </a:t>
            </a:r>
            <a:r>
              <a:rPr lang="en-US" dirty="0"/>
              <a:t>John set his seal on the Magna </a:t>
            </a:r>
            <a:r>
              <a:rPr lang="en-US" dirty="0" err="1"/>
              <a:t>Carta</a:t>
            </a:r>
            <a:r>
              <a:rPr lang="en-US" dirty="0"/>
              <a:t>, thus recognizing the rights of nobles. </a:t>
            </a:r>
            <a:endParaRPr lang="en-US" dirty="0" smtClean="0"/>
          </a:p>
          <a:p>
            <a:pPr lvl="1"/>
            <a:r>
              <a:rPr lang="en-US" dirty="0" smtClean="0"/>
              <a:t>Later</a:t>
            </a:r>
            <a:r>
              <a:rPr lang="en-US" dirty="0"/>
              <a:t>, the reign of Edward I saw the establishment of Parliament.</a:t>
            </a:r>
          </a:p>
          <a:p>
            <a:endParaRPr lang="en-US" dirty="0"/>
          </a:p>
        </p:txBody>
      </p:sp>
    </p:spTree>
    <p:extLst>
      <p:ext uri="{BB962C8B-B14F-4D97-AF65-F5344CB8AC3E}">
        <p14:creationId xmlns:p14="http://schemas.microsoft.com/office/powerpoint/2010/main" val="190302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English Law and Government</a:t>
            </a:r>
            <a:endParaRPr lang="en-US" dirty="0"/>
          </a:p>
        </p:txBody>
      </p:sp>
      <p:pic>
        <p:nvPicPr>
          <p:cNvPr id="4" name="Picture 3" descr="Screen Shot 2014-01-20 at 2.5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165"/>
            <a:ext cx="9144000" cy="3567230"/>
          </a:xfrm>
          <a:prstGeom prst="rect">
            <a:avLst/>
          </a:prstGeom>
        </p:spPr>
      </p:pic>
    </p:spTree>
    <p:extLst>
      <p:ext uri="{BB962C8B-B14F-4D97-AF65-F5344CB8AC3E}">
        <p14:creationId xmlns:p14="http://schemas.microsoft.com/office/powerpoint/2010/main" val="8649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the French Empire</a:t>
            </a:r>
            <a:endParaRPr lang="en-US" dirty="0"/>
          </a:p>
        </p:txBody>
      </p:sp>
      <p:sp>
        <p:nvSpPr>
          <p:cNvPr id="3" name="Content Placeholder 2"/>
          <p:cNvSpPr>
            <a:spLocks noGrp="1"/>
          </p:cNvSpPr>
          <p:nvPr>
            <p:ph idx="1"/>
          </p:nvPr>
        </p:nvSpPr>
        <p:spPr/>
        <p:txBody>
          <a:bodyPr/>
          <a:lstStyle/>
          <a:p>
            <a:pPr lvl="0"/>
            <a:r>
              <a:rPr lang="en-US" b="1" dirty="0" smtClean="0"/>
              <a:t>Philip II Augustus: </a:t>
            </a:r>
          </a:p>
          <a:p>
            <a:pPr lvl="1"/>
            <a:r>
              <a:rPr lang="en-US" dirty="0" smtClean="0"/>
              <a:t>After a period of French kings with little power, Philip regained control of French territories from the English and strengthened the monarchy.</a:t>
            </a:r>
          </a:p>
          <a:p>
            <a:endParaRPr lang="en-US" dirty="0"/>
          </a:p>
        </p:txBody>
      </p:sp>
    </p:spTree>
    <p:extLst>
      <p:ext uri="{BB962C8B-B14F-4D97-AF65-F5344CB8AC3E}">
        <p14:creationId xmlns:p14="http://schemas.microsoft.com/office/powerpoint/2010/main" val="295711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17 at 10.13.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449424" cy="6858000"/>
          </a:xfrm>
          <a:prstGeom prst="rect">
            <a:avLst/>
          </a:prstGeom>
        </p:spPr>
      </p:pic>
      <p:pic>
        <p:nvPicPr>
          <p:cNvPr id="5" name="Picture 4" descr="Screen Shot 2014-01-17 at 10.13.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916" y="5338929"/>
            <a:ext cx="1917700" cy="1231900"/>
          </a:xfrm>
          <a:prstGeom prst="rect">
            <a:avLst/>
          </a:prstGeom>
        </p:spPr>
      </p:pic>
    </p:spTree>
    <p:extLst>
      <p:ext uri="{BB962C8B-B14F-4D97-AF65-F5344CB8AC3E}">
        <p14:creationId xmlns:p14="http://schemas.microsoft.com/office/powerpoint/2010/main" val="14033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in the High Middle Ages</a:t>
            </a:r>
            <a:endParaRPr lang="en-US" dirty="0"/>
          </a:p>
        </p:txBody>
      </p:sp>
      <p:sp>
        <p:nvSpPr>
          <p:cNvPr id="3" name="Content Placeholder 2"/>
          <p:cNvSpPr>
            <a:spLocks noGrp="1"/>
          </p:cNvSpPr>
          <p:nvPr>
            <p:ph idx="1"/>
          </p:nvPr>
        </p:nvSpPr>
        <p:spPr/>
        <p:txBody>
          <a:bodyPr>
            <a:normAutofit/>
          </a:bodyPr>
          <a:lstStyle/>
          <a:p>
            <a:pPr lvl="0"/>
            <a:r>
              <a:rPr lang="en-US" b="1" dirty="0" smtClean="0"/>
              <a:t>Louis </a:t>
            </a:r>
            <a:r>
              <a:rPr lang="en-US" b="1" dirty="0"/>
              <a:t>IX: </a:t>
            </a:r>
            <a:endParaRPr lang="en-US" b="1" dirty="0" smtClean="0"/>
          </a:p>
          <a:p>
            <a:pPr lvl="1"/>
            <a:r>
              <a:rPr lang="en-US" dirty="0" smtClean="0"/>
              <a:t>Deeply </a:t>
            </a:r>
            <a:r>
              <a:rPr lang="en-US" dirty="0"/>
              <a:t>religious, Louis IX tried to ensure that his people received justice.</a:t>
            </a:r>
          </a:p>
          <a:p>
            <a:pPr lvl="0"/>
            <a:r>
              <a:rPr lang="en-US" b="1" dirty="0"/>
              <a:t>Philip IV</a:t>
            </a:r>
            <a:r>
              <a:rPr lang="en-US" b="1" dirty="0" smtClean="0"/>
              <a:t>:</a:t>
            </a:r>
            <a:endParaRPr lang="en-US" dirty="0" smtClean="0"/>
          </a:p>
          <a:p>
            <a:pPr lvl="1"/>
            <a:r>
              <a:rPr lang="en-US" dirty="0" smtClean="0"/>
              <a:t>expanded </a:t>
            </a:r>
            <a:r>
              <a:rPr lang="en-US" dirty="0"/>
              <a:t>the royal bureaucracy and improved royal governance</a:t>
            </a:r>
            <a:r>
              <a:rPr lang="en-US" dirty="0" smtClean="0"/>
              <a:t>.</a:t>
            </a:r>
          </a:p>
          <a:p>
            <a:pPr lvl="1"/>
            <a:r>
              <a:rPr lang="en-US" dirty="0" smtClean="0"/>
              <a:t>created </a:t>
            </a:r>
            <a:r>
              <a:rPr lang="en-US" dirty="0"/>
              <a:t>a French parliament called the Estates-General.</a:t>
            </a:r>
          </a:p>
          <a:p>
            <a:endParaRPr lang="en-US" dirty="0"/>
          </a:p>
        </p:txBody>
      </p:sp>
    </p:spTree>
    <p:extLst>
      <p:ext uri="{BB962C8B-B14F-4D97-AF65-F5344CB8AC3E}">
        <p14:creationId xmlns:p14="http://schemas.microsoft.com/office/powerpoint/2010/main" val="92594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idx="1"/>
          </p:nvPr>
        </p:nvSpPr>
        <p:spPr/>
        <p:txBody>
          <a:bodyPr>
            <a:normAutofit/>
          </a:bodyPr>
          <a:lstStyle/>
          <a:p>
            <a:pPr lvl="0"/>
            <a:r>
              <a:rPr lang="en-US" b="1" dirty="0"/>
              <a:t>Otto I: </a:t>
            </a:r>
            <a:r>
              <a:rPr lang="en-US" dirty="0"/>
              <a:t>P</a:t>
            </a:r>
            <a:r>
              <a:rPr lang="en-US" dirty="0" smtClean="0"/>
              <a:t>ope </a:t>
            </a:r>
            <a:r>
              <a:rPr lang="en-US" dirty="0"/>
              <a:t>named Otto emperor of the Romans in 962 in exchange for Otto's protection of the church.</a:t>
            </a:r>
          </a:p>
          <a:p>
            <a:pPr lvl="0"/>
            <a:r>
              <a:rPr lang="en-US" b="1" dirty="0"/>
              <a:t>Struggles in Italy: </a:t>
            </a:r>
            <a:endParaRPr lang="en-US" b="1" dirty="0" smtClean="0"/>
          </a:p>
          <a:p>
            <a:pPr lvl="1"/>
            <a:r>
              <a:rPr lang="en-US" dirty="0" smtClean="0"/>
              <a:t>The </a:t>
            </a:r>
            <a:r>
              <a:rPr lang="en-US" dirty="0"/>
              <a:t>emperors Frederick I and Frederick II wanted to create a new kind of empire by conquering Italy and getting most of their revenue from there. </a:t>
            </a:r>
            <a:endParaRPr lang="en-US" dirty="0" smtClean="0"/>
          </a:p>
          <a:p>
            <a:pPr lvl="1"/>
            <a:r>
              <a:rPr lang="en-US" dirty="0" smtClean="0"/>
              <a:t>Military </a:t>
            </a:r>
            <a:r>
              <a:rPr lang="en-US" dirty="0"/>
              <a:t>campaigns failed, as northern Italian cities and popes resisted German armies.</a:t>
            </a:r>
          </a:p>
          <a:p>
            <a:endParaRPr lang="en-US" dirty="0"/>
          </a:p>
        </p:txBody>
      </p:sp>
    </p:spTree>
    <p:extLst>
      <p:ext uri="{BB962C8B-B14F-4D97-AF65-F5344CB8AC3E}">
        <p14:creationId xmlns:p14="http://schemas.microsoft.com/office/powerpoint/2010/main" val="88409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idx="1"/>
          </p:nvPr>
        </p:nvSpPr>
        <p:spPr/>
        <p:txBody>
          <a:bodyPr/>
          <a:lstStyle/>
          <a:p>
            <a:pPr lvl="0"/>
            <a:r>
              <a:rPr lang="en-US" b="1" dirty="0" smtClean="0"/>
              <a:t>Effects on empire: </a:t>
            </a:r>
            <a:r>
              <a:rPr lang="en-US" dirty="0" smtClean="0"/>
              <a:t>The German emperors' Italian campaigns left a power vacuum at home, providing nobles with the chance to increase their own power and build small German states under their own control. Both Germany and Italy failed to be unified under a national monarchy.</a:t>
            </a:r>
          </a:p>
          <a:p>
            <a:endParaRPr lang="en-US" dirty="0"/>
          </a:p>
        </p:txBody>
      </p:sp>
    </p:spTree>
    <p:extLst>
      <p:ext uri="{BB962C8B-B14F-4D97-AF65-F5344CB8AC3E}">
        <p14:creationId xmlns:p14="http://schemas.microsoft.com/office/powerpoint/2010/main" val="1283686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and Eastern Europe</a:t>
            </a:r>
            <a:endParaRPr lang="en-US" dirty="0"/>
          </a:p>
        </p:txBody>
      </p:sp>
      <p:sp>
        <p:nvSpPr>
          <p:cNvPr id="3" name="Content Placeholder 2"/>
          <p:cNvSpPr>
            <a:spLocks noGrp="1"/>
          </p:cNvSpPr>
          <p:nvPr>
            <p:ph idx="1"/>
          </p:nvPr>
        </p:nvSpPr>
        <p:spPr/>
        <p:txBody>
          <a:bodyPr>
            <a:normAutofit/>
          </a:bodyPr>
          <a:lstStyle/>
          <a:p>
            <a:pPr lvl="0"/>
            <a:r>
              <a:rPr lang="en-US" b="1" dirty="0"/>
              <a:t>Slavic Europe</a:t>
            </a:r>
            <a:r>
              <a:rPr lang="en-US" b="1" dirty="0" smtClean="0"/>
              <a:t>:</a:t>
            </a:r>
            <a:endParaRPr lang="en-US" dirty="0" smtClean="0"/>
          </a:p>
          <a:p>
            <a:pPr lvl="1"/>
            <a:r>
              <a:rPr lang="en-US" dirty="0" smtClean="0"/>
              <a:t>western </a:t>
            </a:r>
            <a:r>
              <a:rPr lang="en-US" dirty="0"/>
              <a:t>Slavs set up kingdoms in Poland and </a:t>
            </a:r>
            <a:r>
              <a:rPr lang="en-US" dirty="0" smtClean="0"/>
              <a:t>Bohemia</a:t>
            </a:r>
          </a:p>
          <a:p>
            <a:pPr lvl="2"/>
            <a:r>
              <a:rPr lang="en-US" dirty="0" smtClean="0"/>
              <a:t>became </a:t>
            </a:r>
            <a:r>
              <a:rPr lang="en-US" dirty="0"/>
              <a:t>part of the Roman Catholic Church. The </a:t>
            </a:r>
            <a:endParaRPr lang="en-US" dirty="0" smtClean="0"/>
          </a:p>
          <a:p>
            <a:pPr lvl="1"/>
            <a:r>
              <a:rPr lang="en-US" dirty="0" smtClean="0"/>
              <a:t>eastern </a:t>
            </a:r>
            <a:r>
              <a:rPr lang="en-US" dirty="0"/>
              <a:t>Slavs in Moravia were converted to Eastern Orthodoxy by Cyril and </a:t>
            </a:r>
            <a:r>
              <a:rPr lang="en-US" dirty="0" smtClean="0"/>
              <a:t>Methodius</a:t>
            </a:r>
          </a:p>
          <a:p>
            <a:pPr lvl="2"/>
            <a:r>
              <a:rPr lang="en-US" dirty="0" smtClean="0"/>
              <a:t> </a:t>
            </a:r>
            <a:r>
              <a:rPr lang="en-US" dirty="0"/>
              <a:t>Slavic </a:t>
            </a:r>
            <a:r>
              <a:rPr lang="en-US" dirty="0" smtClean="0"/>
              <a:t>alphabet</a:t>
            </a:r>
          </a:p>
          <a:p>
            <a:pPr lvl="1"/>
            <a:r>
              <a:rPr lang="en-US" dirty="0" smtClean="0"/>
              <a:t>Most </a:t>
            </a:r>
            <a:r>
              <a:rPr lang="en-US" dirty="0"/>
              <a:t>of the southern Slavs also embraced Eastern Orthodoxy.</a:t>
            </a:r>
          </a:p>
          <a:p>
            <a:endParaRPr lang="en-US" dirty="0"/>
          </a:p>
        </p:txBody>
      </p:sp>
    </p:spTree>
    <p:extLst>
      <p:ext uri="{BB962C8B-B14F-4D97-AF65-F5344CB8AC3E}">
        <p14:creationId xmlns:p14="http://schemas.microsoft.com/office/powerpoint/2010/main" val="37529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and Eastern Europe</a:t>
            </a:r>
            <a:endParaRPr lang="en-US" dirty="0"/>
          </a:p>
        </p:txBody>
      </p:sp>
      <p:sp>
        <p:nvSpPr>
          <p:cNvPr id="3" name="Content Placeholder 2"/>
          <p:cNvSpPr>
            <a:spLocks noGrp="1"/>
          </p:cNvSpPr>
          <p:nvPr>
            <p:ph idx="1"/>
          </p:nvPr>
        </p:nvSpPr>
        <p:spPr/>
        <p:txBody>
          <a:bodyPr>
            <a:normAutofit lnSpcReduction="10000"/>
          </a:bodyPr>
          <a:lstStyle/>
          <a:p>
            <a:pPr lvl="0"/>
            <a:r>
              <a:rPr lang="en-US" b="1" dirty="0" err="1" smtClean="0"/>
              <a:t>Kievan</a:t>
            </a:r>
            <a:r>
              <a:rPr lang="en-US" b="1" dirty="0" smtClean="0"/>
              <a:t> </a:t>
            </a:r>
            <a:r>
              <a:rPr lang="en-US" b="1" dirty="0" err="1" smtClean="0"/>
              <a:t>Rus</a:t>
            </a:r>
            <a:r>
              <a:rPr lang="en-US" b="1" dirty="0" smtClean="0"/>
              <a:t>: </a:t>
            </a:r>
          </a:p>
          <a:p>
            <a:pPr lvl="1"/>
            <a:r>
              <a:rPr lang="en-US" dirty="0" smtClean="0"/>
              <a:t>Eastern Slavs who had settled in Ukraine</a:t>
            </a:r>
          </a:p>
          <a:p>
            <a:pPr lvl="1"/>
            <a:r>
              <a:rPr lang="en-US" dirty="0" smtClean="0"/>
              <a:t>Russia fell under the domination of Viking invaders.</a:t>
            </a:r>
          </a:p>
          <a:p>
            <a:pPr lvl="2"/>
            <a:r>
              <a:rPr lang="en-US" dirty="0" smtClean="0"/>
              <a:t>Principality of Kiev, prospered and came to cover a vast territory; its rulers made Eastern Orthodoxy the state religion.</a:t>
            </a:r>
          </a:p>
          <a:p>
            <a:pPr lvl="0"/>
            <a:r>
              <a:rPr lang="en-US" b="1" dirty="0" smtClean="0"/>
              <a:t>Mongol rule:</a:t>
            </a:r>
          </a:p>
          <a:p>
            <a:pPr lvl="1"/>
            <a:r>
              <a:rPr lang="en-US" dirty="0" smtClean="0"/>
              <a:t>overran Russia in the 13th century.</a:t>
            </a:r>
          </a:p>
          <a:p>
            <a:pPr lvl="1"/>
            <a:r>
              <a:rPr lang="en-US" dirty="0" smtClean="0"/>
              <a:t> Prince Alexander </a:t>
            </a:r>
            <a:r>
              <a:rPr lang="en-US" dirty="0" err="1" smtClean="0"/>
              <a:t>Nevsky</a:t>
            </a:r>
            <a:r>
              <a:rPr lang="en-US" dirty="0" smtClean="0"/>
              <a:t> defended Mongol rule against German invaders, and his descendants became leaders of Russia.</a:t>
            </a:r>
          </a:p>
          <a:p>
            <a:endParaRPr lang="en-US" dirty="0"/>
          </a:p>
        </p:txBody>
      </p:sp>
    </p:spTree>
    <p:extLst>
      <p:ext uri="{BB962C8B-B14F-4D97-AF65-F5344CB8AC3E}">
        <p14:creationId xmlns:p14="http://schemas.microsoft.com/office/powerpoint/2010/main" val="391444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4"/>
            <a:ext cx="8229600" cy="1143000"/>
          </a:xfrm>
        </p:spPr>
        <p:txBody>
          <a:bodyPr/>
          <a:lstStyle/>
          <a:p>
            <a:r>
              <a:rPr lang="en-US" dirty="0" smtClean="0"/>
              <a:t>Slavic Peoples</a:t>
            </a:r>
            <a:endParaRPr lang="en-US" dirty="0"/>
          </a:p>
        </p:txBody>
      </p:sp>
      <p:pic>
        <p:nvPicPr>
          <p:cNvPr id="4" name="Picture 3" descr="Screen Shot 2014-01-20 at 2.5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02" y="902088"/>
            <a:ext cx="7518400" cy="5994400"/>
          </a:xfrm>
          <a:prstGeom prst="rect">
            <a:avLst/>
          </a:prstGeom>
        </p:spPr>
      </p:pic>
    </p:spTree>
    <p:extLst>
      <p:ext uri="{BB962C8B-B14F-4D97-AF65-F5344CB8AC3E}">
        <p14:creationId xmlns:p14="http://schemas.microsoft.com/office/powerpoint/2010/main" val="242267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Carolingian Empire</a:t>
            </a:r>
            <a:endParaRPr lang="en-US" dirty="0"/>
          </a:p>
        </p:txBody>
      </p:sp>
      <p:sp>
        <p:nvSpPr>
          <p:cNvPr id="3" name="Content Placeholder 2"/>
          <p:cNvSpPr>
            <a:spLocks noGrp="1"/>
          </p:cNvSpPr>
          <p:nvPr>
            <p:ph idx="1"/>
          </p:nvPr>
        </p:nvSpPr>
        <p:spPr/>
        <p:txBody>
          <a:bodyPr/>
          <a:lstStyle/>
          <a:p>
            <a:r>
              <a:rPr lang="en-US" dirty="0" smtClean="0"/>
              <a:t>Local nobles gained power during the conflicts by providing protection</a:t>
            </a:r>
          </a:p>
          <a:p>
            <a:r>
              <a:rPr lang="en-US" dirty="0" smtClean="0"/>
              <a:t>Carolingian Empire was weakened by the divisions and invasions</a:t>
            </a:r>
            <a:endParaRPr lang="en-US" dirty="0"/>
          </a:p>
        </p:txBody>
      </p:sp>
    </p:spTree>
    <p:extLst>
      <p:ext uri="{BB962C8B-B14F-4D97-AF65-F5344CB8AC3E}">
        <p14:creationId xmlns:p14="http://schemas.microsoft.com/office/powerpoint/2010/main" val="130078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a feudal society</a:t>
            </a:r>
            <a:endParaRPr lang="en-US" dirty="0"/>
          </a:p>
        </p:txBody>
      </p:sp>
      <p:sp>
        <p:nvSpPr>
          <p:cNvPr id="3" name="Content Placeholder 2"/>
          <p:cNvSpPr>
            <a:spLocks noGrp="1"/>
          </p:cNvSpPr>
          <p:nvPr>
            <p:ph idx="1"/>
          </p:nvPr>
        </p:nvSpPr>
        <p:spPr/>
        <p:txBody>
          <a:bodyPr>
            <a:normAutofit/>
          </a:bodyPr>
          <a:lstStyle/>
          <a:p>
            <a:r>
              <a:rPr lang="en-US" dirty="0" smtClean="0"/>
              <a:t>Decline of Carolingian Empire resulted in breakdown of centralized government.</a:t>
            </a:r>
          </a:p>
          <a:p>
            <a:r>
              <a:rPr lang="en-US" dirty="0" smtClean="0"/>
              <a:t>Nobles gained power by providing protection and land in return for service.</a:t>
            </a:r>
          </a:p>
          <a:p>
            <a:r>
              <a:rPr lang="en-US" dirty="0" smtClean="0"/>
              <a:t>New social and political order of feudalism arose.</a:t>
            </a:r>
          </a:p>
          <a:p>
            <a:pPr lvl="1"/>
            <a:r>
              <a:rPr lang="en-US" dirty="0" smtClean="0"/>
              <a:t>Lords exerted control over large territories</a:t>
            </a:r>
          </a:p>
          <a:p>
            <a:pPr lvl="1"/>
            <a:r>
              <a:rPr lang="en-US" dirty="0" smtClean="0"/>
              <a:t>Land was offered for sworn allegiance and other obligations</a:t>
            </a:r>
          </a:p>
          <a:p>
            <a:pPr lvl="1"/>
            <a:r>
              <a:rPr lang="en-US" dirty="0" smtClean="0"/>
              <a:t>Vassals and knights provided military service to their lords.</a:t>
            </a:r>
            <a:endParaRPr lang="en-US" dirty="0"/>
          </a:p>
        </p:txBody>
      </p:sp>
    </p:spTree>
    <p:extLst>
      <p:ext uri="{BB962C8B-B14F-4D97-AF65-F5344CB8AC3E}">
        <p14:creationId xmlns:p14="http://schemas.microsoft.com/office/powerpoint/2010/main" val="108644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01-17 at 10.59.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16"/>
            <a:ext cx="9144000" cy="5882446"/>
          </a:xfrm>
          <a:prstGeom prst="rect">
            <a:avLst/>
          </a:prstGeom>
        </p:spPr>
      </p:pic>
    </p:spTree>
    <p:extLst>
      <p:ext uri="{BB962C8B-B14F-4D97-AF65-F5344CB8AC3E}">
        <p14:creationId xmlns:p14="http://schemas.microsoft.com/office/powerpoint/2010/main" val="281907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Feudalism</a:t>
            </a:r>
            <a:endParaRPr lang="en-US" dirty="0"/>
          </a:p>
        </p:txBody>
      </p:sp>
      <p:sp>
        <p:nvSpPr>
          <p:cNvPr id="3" name="Content Placeholder 2"/>
          <p:cNvSpPr>
            <a:spLocks noGrp="1"/>
          </p:cNvSpPr>
          <p:nvPr>
            <p:ph idx="1"/>
          </p:nvPr>
        </p:nvSpPr>
        <p:spPr/>
        <p:txBody>
          <a:bodyPr/>
          <a:lstStyle/>
          <a:p>
            <a:r>
              <a:rPr lang="en-US" dirty="0" smtClean="0"/>
              <a:t>Local lords were chief political, social, and economic authorities.</a:t>
            </a:r>
          </a:p>
          <a:p>
            <a:r>
              <a:rPr lang="en-US" dirty="0" smtClean="0"/>
              <a:t>Warriors were required to pledge loyalty to their lords.</a:t>
            </a:r>
          </a:p>
          <a:p>
            <a:pPr lvl="1"/>
            <a:r>
              <a:rPr lang="en-US" dirty="0" smtClean="0"/>
              <a:t>In return, warriors received lands and authority over those living therein.</a:t>
            </a:r>
          </a:p>
          <a:p>
            <a:pPr lvl="1"/>
            <a:r>
              <a:rPr lang="en-US" dirty="0" smtClean="0"/>
              <a:t>Lords would defend and support warriors.</a:t>
            </a:r>
          </a:p>
          <a:p>
            <a:pPr lvl="1"/>
            <a:endParaRPr lang="en-US" dirty="0"/>
          </a:p>
        </p:txBody>
      </p:sp>
    </p:spTree>
    <p:extLst>
      <p:ext uri="{BB962C8B-B14F-4D97-AF65-F5344CB8AC3E}">
        <p14:creationId xmlns:p14="http://schemas.microsoft.com/office/powerpoint/2010/main" val="378645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Feudalism</a:t>
            </a:r>
            <a:endParaRPr lang="en-US" dirty="0"/>
          </a:p>
        </p:txBody>
      </p:sp>
      <p:sp>
        <p:nvSpPr>
          <p:cNvPr id="3" name="Content Placeholder 2"/>
          <p:cNvSpPr>
            <a:spLocks noGrp="1"/>
          </p:cNvSpPr>
          <p:nvPr>
            <p:ph idx="1"/>
          </p:nvPr>
        </p:nvSpPr>
        <p:spPr/>
        <p:txBody>
          <a:bodyPr/>
          <a:lstStyle/>
          <a:p>
            <a:r>
              <a:rPr lang="en-US" dirty="0" smtClean="0"/>
              <a:t>Multiple landholders maintained order rather than single government.</a:t>
            </a:r>
          </a:p>
          <a:p>
            <a:r>
              <a:rPr lang="en-US" dirty="0" smtClean="0"/>
              <a:t>Complicated series of interconnected feudal relationships was based on wealth and land ownership.</a:t>
            </a:r>
          </a:p>
          <a:p>
            <a:endParaRPr lang="en-US" dirty="0"/>
          </a:p>
        </p:txBody>
      </p:sp>
    </p:spTree>
    <p:extLst>
      <p:ext uri="{BB962C8B-B14F-4D97-AF65-F5344CB8AC3E}">
        <p14:creationId xmlns:p14="http://schemas.microsoft.com/office/powerpoint/2010/main" val="419006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Castle</a:t>
            </a:r>
            <a:endParaRPr lang="en-US" dirty="0"/>
          </a:p>
        </p:txBody>
      </p:sp>
      <p:pic>
        <p:nvPicPr>
          <p:cNvPr id="4" name="Picture 3" descr="Screen Shot 2014-01-17 at 11.06.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019" y="1196595"/>
            <a:ext cx="5791200" cy="5435600"/>
          </a:xfrm>
          <a:prstGeom prst="rect">
            <a:avLst/>
          </a:prstGeom>
        </p:spPr>
      </p:pic>
    </p:spTree>
    <p:extLst>
      <p:ext uri="{BB962C8B-B14F-4D97-AF65-F5344CB8AC3E}">
        <p14:creationId xmlns:p14="http://schemas.microsoft.com/office/powerpoint/2010/main" val="2275835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6124</TotalTime>
  <Words>521</Words>
  <Application>Microsoft Macintosh PowerPoint</Application>
  <PresentationFormat>On-screen Show (4:3)</PresentationFormat>
  <Paragraphs>109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Breeze</vt:lpstr>
      <vt:lpstr>Medieval Kingdoms in Europe</vt:lpstr>
      <vt:lpstr>The end of the Carolingian Empire</vt:lpstr>
      <vt:lpstr>PowerPoint Presentation</vt:lpstr>
      <vt:lpstr>The end of the Carolingian Empire</vt:lpstr>
      <vt:lpstr>Development of a feudal society</vt:lpstr>
      <vt:lpstr>PowerPoint Presentation</vt:lpstr>
      <vt:lpstr>The Structure of Feudalism</vt:lpstr>
      <vt:lpstr>Structure of Feudalism</vt:lpstr>
      <vt:lpstr>Medieval Castle</vt:lpstr>
      <vt:lpstr>Characteristics of Fuedal</vt:lpstr>
      <vt:lpstr>PowerPoint Presentation</vt:lpstr>
      <vt:lpstr>PowerPoint Presentation</vt:lpstr>
      <vt:lpstr>PowerPoint Presentation</vt:lpstr>
      <vt:lpstr>PowerPoint Presentation</vt:lpstr>
      <vt:lpstr>Changes in farming</vt:lpstr>
      <vt:lpstr>The Manorial System</vt:lpstr>
      <vt:lpstr>PowerPoint Presentation</vt:lpstr>
      <vt:lpstr>PowerPoint Presentation</vt:lpstr>
      <vt:lpstr>PowerPoint Presentation</vt:lpstr>
      <vt:lpstr>PowerPoint Presentation</vt:lpstr>
      <vt:lpstr>PowerPoint Presentation</vt:lpstr>
      <vt:lpstr>Revival of Trade</vt:lpstr>
      <vt:lpstr>PowerPoint Presentation</vt:lpstr>
      <vt:lpstr>Growth of Cities /Urbanization</vt:lpstr>
      <vt:lpstr>Growth of Cities/Urbanization</vt:lpstr>
      <vt:lpstr>England in the High Middle Ages</vt:lpstr>
      <vt:lpstr>England in the High Middle Ages</vt:lpstr>
      <vt:lpstr>Development of English Law and Government</vt:lpstr>
      <vt:lpstr>Expansion of the French Empire</vt:lpstr>
      <vt:lpstr>France in the High Middle Ages</vt:lpstr>
      <vt:lpstr>The Holy Roman Empire</vt:lpstr>
      <vt:lpstr>The Holy Roman Empire</vt:lpstr>
      <vt:lpstr>Central and Eastern Europe</vt:lpstr>
      <vt:lpstr>Central and Eastern Europe</vt:lpstr>
      <vt:lpstr>Slavic Peoples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Kingdoms in Europe</dc:title>
  <dc:creator>Abbie</dc:creator>
  <cp:lastModifiedBy>Abbie</cp:lastModifiedBy>
  <cp:revision>20</cp:revision>
  <dcterms:created xsi:type="dcterms:W3CDTF">2014-01-16T15:41:48Z</dcterms:created>
  <dcterms:modified xsi:type="dcterms:W3CDTF">2014-01-20T21:46:22Z</dcterms:modified>
</cp:coreProperties>
</file>