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77" r:id="rId5"/>
    <p:sldId id="276" r:id="rId6"/>
    <p:sldId id="259" r:id="rId7"/>
    <p:sldId id="260" r:id="rId8"/>
    <p:sldId id="261" r:id="rId9"/>
    <p:sldId id="262" r:id="rId10"/>
    <p:sldId id="263" r:id="rId11"/>
    <p:sldId id="264" r:id="rId12"/>
    <p:sldId id="265" r:id="rId13"/>
    <p:sldId id="266" r:id="rId14"/>
    <p:sldId id="267" r:id="rId15"/>
    <p:sldId id="269" r:id="rId16"/>
    <p:sldId id="270" r:id="rId17"/>
    <p:sldId id="275" r:id="rId18"/>
    <p:sldId id="273" r:id="rId19"/>
    <p:sldId id="271" r:id="rId20"/>
    <p:sldId id="272"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2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9371567-CFE7-E44B-90AD-9AD7B0DD048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5A1A4-7F28-414D-A124-C9990A4E76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71567-CFE7-E44B-90AD-9AD7B0DD048A}"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5A1A4-7F28-414D-A124-C9990A4E767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9371567-CFE7-E44B-90AD-9AD7B0DD048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5A1A4-7F28-414D-A124-C9990A4E767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9371567-CFE7-E44B-90AD-9AD7B0DD048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5A1A4-7F28-414D-A124-C9990A4E76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9371567-CFE7-E44B-90AD-9AD7B0DD048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5A1A4-7F28-414D-A124-C9990A4E76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9371567-CFE7-E44B-90AD-9AD7B0DD048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5A1A4-7F28-414D-A124-C9990A4E7678}"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71567-CFE7-E44B-90AD-9AD7B0DD048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5A1A4-7F28-414D-A124-C9990A4E76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9371567-CFE7-E44B-90AD-9AD7B0DD048A}"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5A1A4-7F28-414D-A124-C9990A4E76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9371567-CFE7-E44B-90AD-9AD7B0DD048A}" type="datetimeFigureOut">
              <a:rPr lang="en-US" smtClean="0"/>
              <a:t>3/10/14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5A1A4-7F28-414D-A124-C9990A4E76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9371567-CFE7-E44B-90AD-9AD7B0DD048A}" type="datetimeFigureOut">
              <a:rPr lang="en-US" smtClean="0"/>
              <a:t>3/10/14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5A1A4-7F28-414D-A124-C9990A4E76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71567-CFE7-E44B-90AD-9AD7B0DD048A}" type="datetimeFigureOut">
              <a:rPr lang="en-US" smtClean="0"/>
              <a:t>3/10/14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5A1A4-7F28-414D-A124-C9990A4E76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71567-CFE7-E44B-90AD-9AD7B0DD048A}"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5A1A4-7F28-414D-A124-C9990A4E76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9371567-CFE7-E44B-90AD-9AD7B0DD048A}" type="datetimeFigureOut">
              <a:rPr lang="en-US" smtClean="0"/>
              <a:t>3/10/14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3C5A1A4-7F28-414D-A124-C9990A4E76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New Frontier</a:t>
            </a:r>
            <a:endParaRPr lang="en-US" dirty="0"/>
          </a:p>
        </p:txBody>
      </p:sp>
      <p:sp>
        <p:nvSpPr>
          <p:cNvPr id="3" name="Subtitle 2"/>
          <p:cNvSpPr>
            <a:spLocks noGrp="1"/>
          </p:cNvSpPr>
          <p:nvPr>
            <p:ph type="subTitle" idx="1"/>
          </p:nvPr>
        </p:nvSpPr>
        <p:spPr/>
        <p:txBody>
          <a:bodyPr/>
          <a:lstStyle/>
          <a:p>
            <a:r>
              <a:rPr lang="en-US" dirty="0" smtClean="0"/>
              <a:t>Chapter 24 </a:t>
            </a:r>
          </a:p>
          <a:p>
            <a:r>
              <a:rPr lang="en-US" dirty="0" smtClean="0"/>
              <a:t>Lesson 1</a:t>
            </a:r>
            <a:endParaRPr lang="en-US" dirty="0"/>
          </a:p>
        </p:txBody>
      </p:sp>
    </p:spTree>
    <p:extLst>
      <p:ext uri="{BB962C8B-B14F-4D97-AF65-F5344CB8AC3E}">
        <p14:creationId xmlns:p14="http://schemas.microsoft.com/office/powerpoint/2010/main" val="20549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9.22.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0"/>
            <a:ext cx="8813800" cy="6515100"/>
          </a:xfrm>
          <a:prstGeom prst="rect">
            <a:avLst/>
          </a:prstGeom>
        </p:spPr>
      </p:pic>
    </p:spTree>
    <p:extLst>
      <p:ext uri="{BB962C8B-B14F-4D97-AF65-F5344CB8AC3E}">
        <p14:creationId xmlns:p14="http://schemas.microsoft.com/office/powerpoint/2010/main" val="116727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9.23.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0"/>
            <a:ext cx="8813800" cy="6515100"/>
          </a:xfrm>
          <a:prstGeom prst="rect">
            <a:avLst/>
          </a:prstGeom>
        </p:spPr>
      </p:pic>
    </p:spTree>
    <p:extLst>
      <p:ext uri="{BB962C8B-B14F-4D97-AF65-F5344CB8AC3E}">
        <p14:creationId xmlns:p14="http://schemas.microsoft.com/office/powerpoint/2010/main" val="30494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Kennedy’s Initiatives</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New </a:t>
            </a:r>
            <a:r>
              <a:rPr lang="en-US" b="1" dirty="0"/>
              <a:t>Frontier:</a:t>
            </a:r>
            <a:r>
              <a:rPr lang="en-US" dirty="0"/>
              <a:t> Kennedy wanted Congress to pass laws to improve education, help the elderly, and begin a Department of Urban Affairs.</a:t>
            </a:r>
          </a:p>
          <a:p>
            <a:pPr lvl="0"/>
            <a:r>
              <a:rPr lang="en-US" b="1" dirty="0"/>
              <a:t>Successes:</a:t>
            </a:r>
            <a:r>
              <a:rPr lang="en-US" dirty="0"/>
              <a:t> Kennedy won more spending for defense and space exploration, which created more jobs and helped grow the economy. He also succeeded in getting labor unions to reduce wage increases and pressured steel companies into cutting prices. Kennedy’s proposals for a minimum wage increase, the Area Redevelopment Act, and a Housing Act, all passed.</a:t>
            </a:r>
          </a:p>
          <a:p>
            <a:endParaRPr lang="en-US" dirty="0"/>
          </a:p>
        </p:txBody>
      </p:sp>
    </p:spTree>
    <p:extLst>
      <p:ext uri="{BB962C8B-B14F-4D97-AF65-F5344CB8AC3E}">
        <p14:creationId xmlns:p14="http://schemas.microsoft.com/office/powerpoint/2010/main" val="1125585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Kennedy’s Initiatives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smtClean="0"/>
              <a:t>Failures:</a:t>
            </a:r>
            <a:r>
              <a:rPr lang="en-US" dirty="0" smtClean="0"/>
              <a:t> Kennedy pushed for tax cuts, but Congress refused to pass them. Congress also rejected Kennedy’s proposals for federal aid to education and government-funded health insurance for seniors.</a:t>
            </a:r>
          </a:p>
          <a:p>
            <a:pPr lvl="0"/>
            <a:r>
              <a:rPr lang="en-US" b="1" dirty="0" smtClean="0"/>
              <a:t>Social Accomplishments:</a:t>
            </a:r>
            <a:r>
              <a:rPr lang="en-US" dirty="0" smtClean="0"/>
              <a:t> Kennedy convened the Presidential Commission on the Status of Women, which led to passage of the Equal Pay Act, affirming women’s right to equal pay for equal work. In response to the President’s Panel on Mental Retardation, Congress passed the Mental Retardation Facilities and Community Mental Health Centers Construction Act, awarding grants to build research centers and mental health centers as well as to train people to work with individuals with developmental disabilities.</a:t>
            </a:r>
          </a:p>
          <a:p>
            <a:endParaRPr lang="en-US" dirty="0"/>
          </a:p>
        </p:txBody>
      </p:sp>
    </p:spTree>
    <p:extLst>
      <p:ext uri="{BB962C8B-B14F-4D97-AF65-F5344CB8AC3E}">
        <p14:creationId xmlns:p14="http://schemas.microsoft.com/office/powerpoint/2010/main" val="323933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9.45.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1515"/>
            <a:ext cx="9144000" cy="5432196"/>
          </a:xfrm>
          <a:prstGeom prst="rect">
            <a:avLst/>
          </a:prstGeom>
        </p:spPr>
      </p:pic>
    </p:spTree>
    <p:extLst>
      <p:ext uri="{BB962C8B-B14F-4D97-AF65-F5344CB8AC3E}">
        <p14:creationId xmlns:p14="http://schemas.microsoft.com/office/powerpoint/2010/main" val="275798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Warren Supreme Court Cases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i="1" dirty="0" smtClean="0"/>
              <a:t>Baker</a:t>
            </a:r>
            <a:r>
              <a:rPr lang="en-US" b="1" i="1" dirty="0"/>
              <a:t> </a:t>
            </a:r>
            <a:r>
              <a:rPr lang="en-US" b="1" dirty="0"/>
              <a:t>v.</a:t>
            </a:r>
            <a:r>
              <a:rPr lang="en-US" b="1" i="1" dirty="0"/>
              <a:t> Carr</a:t>
            </a:r>
            <a:r>
              <a:rPr lang="en-US" b="1" dirty="0"/>
              <a:t> (1962):</a:t>
            </a:r>
            <a:r>
              <a:rPr lang="en-US" dirty="0"/>
              <a:t> Federal courts can rule on cases regarding the drawing of electoral districts within states.</a:t>
            </a:r>
          </a:p>
          <a:p>
            <a:pPr lvl="0"/>
            <a:r>
              <a:rPr lang="en-US" b="1" i="1" dirty="0"/>
              <a:t>Reynolds </a:t>
            </a:r>
            <a:r>
              <a:rPr lang="en-US" b="1" dirty="0"/>
              <a:t>v.</a:t>
            </a:r>
            <a:r>
              <a:rPr lang="en-US" b="1" i="1" dirty="0"/>
              <a:t> Sims</a:t>
            </a:r>
            <a:r>
              <a:rPr lang="en-US" b="1" dirty="0"/>
              <a:t> (1964):</a:t>
            </a:r>
            <a:r>
              <a:rPr lang="en-US" dirty="0"/>
              <a:t> States must reapportion electoral districts along the principle of “one man, one vote.”</a:t>
            </a:r>
          </a:p>
          <a:p>
            <a:pPr lvl="0"/>
            <a:r>
              <a:rPr lang="en-US" b="1" i="1" dirty="0" err="1"/>
              <a:t>Mapp</a:t>
            </a:r>
            <a:r>
              <a:rPr lang="en-US" b="1" i="1" dirty="0"/>
              <a:t> </a:t>
            </a:r>
            <a:r>
              <a:rPr lang="en-US" b="1" dirty="0"/>
              <a:t>v.</a:t>
            </a:r>
            <a:r>
              <a:rPr lang="en-US" b="1" i="1" dirty="0"/>
              <a:t> Ohio </a:t>
            </a:r>
            <a:r>
              <a:rPr lang="en-US" b="1" dirty="0"/>
              <a:t>(1961):</a:t>
            </a:r>
            <a:r>
              <a:rPr lang="en-US" dirty="0"/>
              <a:t> State courts cannot use evidence obtained in a way that violates the U.S. Constitution.</a:t>
            </a:r>
          </a:p>
          <a:p>
            <a:pPr lvl="0"/>
            <a:r>
              <a:rPr lang="en-US" b="1" i="1" dirty="0"/>
              <a:t>Gideon </a:t>
            </a:r>
            <a:r>
              <a:rPr lang="en-US" b="1" dirty="0"/>
              <a:t>v.</a:t>
            </a:r>
            <a:r>
              <a:rPr lang="en-US" b="1" i="1" dirty="0"/>
              <a:t> Wainwright</a:t>
            </a:r>
            <a:r>
              <a:rPr lang="en-US" b="1" dirty="0"/>
              <a:t> (1963):</a:t>
            </a:r>
            <a:r>
              <a:rPr lang="en-US" dirty="0"/>
              <a:t> Defendants in state courts have the right to a lawyer, regardless of their ability to pay.</a:t>
            </a:r>
          </a:p>
          <a:p>
            <a:endParaRPr lang="en-US" dirty="0"/>
          </a:p>
        </p:txBody>
      </p:sp>
    </p:spTree>
    <p:extLst>
      <p:ext uri="{BB962C8B-B14F-4D97-AF65-F5344CB8AC3E}">
        <p14:creationId xmlns:p14="http://schemas.microsoft.com/office/powerpoint/2010/main" val="96141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Warren Supreme Court Cases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i="1" dirty="0" smtClean="0"/>
              <a:t>Escobedo </a:t>
            </a:r>
            <a:r>
              <a:rPr lang="en-US" b="1" dirty="0" smtClean="0"/>
              <a:t>v.</a:t>
            </a:r>
            <a:r>
              <a:rPr lang="en-US" b="1" i="1" dirty="0" smtClean="0"/>
              <a:t> Illinois</a:t>
            </a:r>
            <a:r>
              <a:rPr lang="en-US" b="1" dirty="0" smtClean="0"/>
              <a:t> (1964):</a:t>
            </a:r>
            <a:r>
              <a:rPr lang="en-US" dirty="0" smtClean="0"/>
              <a:t> Suspects must have access to a lawyer and must be informed of their right to remain silent before police questioning.</a:t>
            </a:r>
          </a:p>
          <a:p>
            <a:pPr lvl="0"/>
            <a:r>
              <a:rPr lang="en-US" b="1" i="1" dirty="0" smtClean="0"/>
              <a:t>Miranda </a:t>
            </a:r>
            <a:r>
              <a:rPr lang="en-US" b="1" dirty="0" smtClean="0"/>
              <a:t>v.</a:t>
            </a:r>
            <a:r>
              <a:rPr lang="en-US" b="1" i="1" dirty="0" smtClean="0"/>
              <a:t> Arizona </a:t>
            </a:r>
            <a:r>
              <a:rPr lang="en-US" b="1" dirty="0" smtClean="0"/>
              <a:t>(1966):</a:t>
            </a:r>
            <a:r>
              <a:rPr lang="en-US" dirty="0" smtClean="0"/>
              <a:t> Authorities must inform suspects that they have the right to remain silent; that anything they say can and will be used against them in court; that they have a right to a lawyer; and that, if they cannot afford a lawyer, the court will appoint one for them. These are now known as “Miranda rights.”</a:t>
            </a:r>
          </a:p>
          <a:p>
            <a:pPr lvl="0"/>
            <a:r>
              <a:rPr lang="en-US" b="1" i="1" dirty="0" smtClean="0"/>
              <a:t>Engel </a:t>
            </a:r>
            <a:r>
              <a:rPr lang="en-US" b="1" dirty="0" smtClean="0"/>
              <a:t>v.</a:t>
            </a:r>
            <a:r>
              <a:rPr lang="en-US" b="1" i="1" dirty="0" smtClean="0"/>
              <a:t> Vitale</a:t>
            </a:r>
            <a:r>
              <a:rPr lang="en-US" b="1" dirty="0" smtClean="0"/>
              <a:t> (1962):</a:t>
            </a:r>
            <a:r>
              <a:rPr lang="en-US" dirty="0" smtClean="0"/>
              <a:t> States cannot have official prayers or require prayers to be read in public schools.</a:t>
            </a:r>
          </a:p>
          <a:p>
            <a:pPr lvl="0"/>
            <a:r>
              <a:rPr lang="en-US" b="1" i="1" dirty="0" smtClean="0"/>
              <a:t>Abington School District </a:t>
            </a:r>
            <a:r>
              <a:rPr lang="en-US" b="1" dirty="0" smtClean="0"/>
              <a:t>v.</a:t>
            </a:r>
            <a:r>
              <a:rPr lang="en-US" b="1" i="1" dirty="0" smtClean="0"/>
              <a:t> </a:t>
            </a:r>
            <a:r>
              <a:rPr lang="en-US" b="1" i="1" dirty="0" err="1" smtClean="0"/>
              <a:t>Schempp</a:t>
            </a:r>
            <a:r>
              <a:rPr lang="en-US" b="1" dirty="0" smtClean="0"/>
              <a:t> (1963):</a:t>
            </a:r>
            <a:r>
              <a:rPr lang="en-US" dirty="0" smtClean="0"/>
              <a:t> States cannot require Bible readings in public schools.</a:t>
            </a:r>
          </a:p>
          <a:p>
            <a:pPr lvl="0"/>
            <a:r>
              <a:rPr lang="en-US" b="1" i="1" dirty="0" smtClean="0"/>
              <a:t>Griswold </a:t>
            </a:r>
            <a:r>
              <a:rPr lang="en-US" b="1" dirty="0" smtClean="0"/>
              <a:t>v.</a:t>
            </a:r>
            <a:r>
              <a:rPr lang="en-US" b="1" i="1" dirty="0" smtClean="0"/>
              <a:t> Connecticut</a:t>
            </a:r>
            <a:r>
              <a:rPr lang="en-US" b="1" dirty="0" smtClean="0"/>
              <a:t> (1965):</a:t>
            </a:r>
            <a:r>
              <a:rPr lang="en-US" dirty="0" smtClean="0"/>
              <a:t> States cannot prohibit the sale and use of birth control devices.</a:t>
            </a:r>
          </a:p>
          <a:p>
            <a:endParaRPr lang="en-US" dirty="0"/>
          </a:p>
        </p:txBody>
      </p:sp>
    </p:spTree>
    <p:extLst>
      <p:ext uri="{BB962C8B-B14F-4D97-AF65-F5344CB8AC3E}">
        <p14:creationId xmlns:p14="http://schemas.microsoft.com/office/powerpoint/2010/main" val="210750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3.08.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61"/>
            <a:ext cx="9144000" cy="6400800"/>
          </a:xfrm>
          <a:prstGeom prst="rect">
            <a:avLst/>
          </a:prstGeom>
        </p:spPr>
      </p:pic>
    </p:spTree>
    <p:extLst>
      <p:ext uri="{BB962C8B-B14F-4D97-AF65-F5344CB8AC3E}">
        <p14:creationId xmlns:p14="http://schemas.microsoft.com/office/powerpoint/2010/main" val="1430000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3.11.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71" y="0"/>
            <a:ext cx="8890000" cy="6489700"/>
          </a:xfrm>
          <a:prstGeom prst="rect">
            <a:avLst/>
          </a:prstGeom>
        </p:spPr>
      </p:pic>
    </p:spTree>
    <p:extLst>
      <p:ext uri="{BB962C8B-B14F-4D97-AF65-F5344CB8AC3E}">
        <p14:creationId xmlns:p14="http://schemas.microsoft.com/office/powerpoint/2010/main" val="244064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9.46.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93245"/>
          </a:xfrm>
          <a:prstGeom prst="rect">
            <a:avLst/>
          </a:prstGeom>
        </p:spPr>
      </p:pic>
    </p:spTree>
    <p:extLst>
      <p:ext uri="{BB962C8B-B14F-4D97-AF65-F5344CB8AC3E}">
        <p14:creationId xmlns:p14="http://schemas.microsoft.com/office/powerpoint/2010/main" val="119737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8.39.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77" y="0"/>
            <a:ext cx="7421157" cy="6858000"/>
          </a:xfrm>
          <a:prstGeom prst="rect">
            <a:avLst/>
          </a:prstGeom>
        </p:spPr>
      </p:pic>
    </p:spTree>
    <p:extLst>
      <p:ext uri="{BB962C8B-B14F-4D97-AF65-F5344CB8AC3E}">
        <p14:creationId xmlns:p14="http://schemas.microsoft.com/office/powerpoint/2010/main" val="2878269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9.46.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28251"/>
          </a:xfrm>
          <a:prstGeom prst="rect">
            <a:avLst/>
          </a:prstGeom>
        </p:spPr>
      </p:pic>
    </p:spTree>
    <p:extLst>
      <p:ext uri="{BB962C8B-B14F-4D97-AF65-F5344CB8AC3E}">
        <p14:creationId xmlns:p14="http://schemas.microsoft.com/office/powerpoint/2010/main" val="2544027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3.15.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071"/>
            <a:ext cx="9144000" cy="5557192"/>
          </a:xfrm>
          <a:prstGeom prst="rect">
            <a:avLst/>
          </a:prstGeom>
        </p:spPr>
      </p:pic>
    </p:spTree>
    <p:extLst>
      <p:ext uri="{BB962C8B-B14F-4D97-AF65-F5344CB8AC3E}">
        <p14:creationId xmlns:p14="http://schemas.microsoft.com/office/powerpoint/2010/main" val="372688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smtClean="0"/>
              <a:t>A Landmark Election</a:t>
            </a:r>
            <a:endParaRPr lang="en-US" dirty="0"/>
          </a:p>
        </p:txBody>
      </p:sp>
      <p:sp>
        <p:nvSpPr>
          <p:cNvPr id="3" name="Content Placeholder 2"/>
          <p:cNvSpPr>
            <a:spLocks noGrp="1"/>
          </p:cNvSpPr>
          <p:nvPr>
            <p:ph idx="1"/>
          </p:nvPr>
        </p:nvSpPr>
        <p:spPr/>
        <p:txBody>
          <a:bodyPr>
            <a:normAutofit lnSpcReduction="10000"/>
          </a:bodyPr>
          <a:lstStyle/>
          <a:p>
            <a:r>
              <a:rPr lang="en-US" b="1" dirty="0" smtClean="0"/>
              <a:t>Television</a:t>
            </a:r>
            <a:r>
              <a:rPr lang="en-US" b="1" dirty="0"/>
              <a:t>:</a:t>
            </a:r>
            <a:r>
              <a:rPr lang="en-US" dirty="0"/>
              <a:t> On September 26, 1960, Kennedy and Nixon squared off in the first televised presidential debate. Millions of viewers watched, while others listened to the radio broadcast. Both candidates also used television to advertise during their campaigns.</a:t>
            </a:r>
          </a:p>
          <a:p>
            <a:pPr lvl="0"/>
            <a:r>
              <a:rPr lang="en-US" b="1" dirty="0"/>
              <a:t>Candidates:</a:t>
            </a:r>
            <a:r>
              <a:rPr lang="en-US" dirty="0"/>
              <a:t> Kennedy, the Democratic candidate, was younger and more outgoing than Nixon. He came from a wealthy, Catholic family. Nixon, the Republican candidate, was older and more formal. He came from a Quaker family that had struggled financially.</a:t>
            </a:r>
          </a:p>
          <a:p>
            <a:pPr marL="0" indent="0">
              <a:buNone/>
            </a:pPr>
            <a:endParaRPr lang="en-US" dirty="0"/>
          </a:p>
        </p:txBody>
      </p:sp>
    </p:spTree>
    <p:extLst>
      <p:ext uri="{BB962C8B-B14F-4D97-AF65-F5344CB8AC3E}">
        <p14:creationId xmlns:p14="http://schemas.microsoft.com/office/powerpoint/2010/main" val="265754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3.07.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8" y="292754"/>
            <a:ext cx="8839200" cy="6159500"/>
          </a:xfrm>
          <a:prstGeom prst="rect">
            <a:avLst/>
          </a:prstGeom>
        </p:spPr>
      </p:pic>
    </p:spTree>
    <p:extLst>
      <p:ext uri="{BB962C8B-B14F-4D97-AF65-F5344CB8AC3E}">
        <p14:creationId xmlns:p14="http://schemas.microsoft.com/office/powerpoint/2010/main" val="186930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Landmark Election</a:t>
            </a:r>
            <a:endParaRPr lang="en-US" dirty="0"/>
          </a:p>
        </p:txBody>
      </p:sp>
      <p:sp>
        <p:nvSpPr>
          <p:cNvPr id="3" name="Content Placeholder 2"/>
          <p:cNvSpPr>
            <a:spLocks noGrp="1"/>
          </p:cNvSpPr>
          <p:nvPr>
            <p:ph idx="1"/>
          </p:nvPr>
        </p:nvSpPr>
        <p:spPr/>
        <p:txBody>
          <a:bodyPr/>
          <a:lstStyle/>
          <a:p>
            <a:pPr lvl="0"/>
            <a:r>
              <a:rPr lang="en-US" b="1" dirty="0"/>
              <a:t>Positions:</a:t>
            </a:r>
            <a:r>
              <a:rPr lang="en-US" dirty="0"/>
              <a:t> Both candidates claimed to be strong on defense, prepared to combat communism, and both professed to want economic growth.</a:t>
            </a:r>
          </a:p>
          <a:p>
            <a:pPr lvl="0"/>
            <a:r>
              <a:rPr lang="en-US" b="1" dirty="0"/>
              <a:t>Outcome:</a:t>
            </a:r>
            <a:r>
              <a:rPr lang="en-US" dirty="0"/>
              <a:t> Kennedy won, defeating Nixon, by a narrow margin, with less than 0.1 percent of the popular vote. Voters responded to his youth and optimism</a:t>
            </a:r>
            <a:r>
              <a:rPr lang="en-US" dirty="0" smtClean="0"/>
              <a:t>.</a:t>
            </a:r>
            <a:endParaRPr lang="en-US" dirty="0"/>
          </a:p>
        </p:txBody>
      </p:sp>
    </p:spTree>
    <p:extLst>
      <p:ext uri="{BB962C8B-B14F-4D97-AF65-F5344CB8AC3E}">
        <p14:creationId xmlns:p14="http://schemas.microsoft.com/office/powerpoint/2010/main" val="114579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9.22.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8839200" cy="6527800"/>
          </a:xfrm>
          <a:prstGeom prst="rect">
            <a:avLst/>
          </a:prstGeom>
        </p:spPr>
      </p:pic>
    </p:spTree>
    <p:extLst>
      <p:ext uri="{BB962C8B-B14F-4D97-AF65-F5344CB8AC3E}">
        <p14:creationId xmlns:p14="http://schemas.microsoft.com/office/powerpoint/2010/main" val="64309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9.22.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8839200" cy="6540500"/>
          </a:xfrm>
          <a:prstGeom prst="rect">
            <a:avLst/>
          </a:prstGeom>
        </p:spPr>
      </p:pic>
    </p:spTree>
    <p:extLst>
      <p:ext uri="{BB962C8B-B14F-4D97-AF65-F5344CB8AC3E}">
        <p14:creationId xmlns:p14="http://schemas.microsoft.com/office/powerpoint/2010/main" val="235029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9.22.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0"/>
            <a:ext cx="8851900" cy="6527800"/>
          </a:xfrm>
          <a:prstGeom prst="rect">
            <a:avLst/>
          </a:prstGeom>
        </p:spPr>
      </p:pic>
    </p:spTree>
    <p:extLst>
      <p:ext uri="{BB962C8B-B14F-4D97-AF65-F5344CB8AC3E}">
        <p14:creationId xmlns:p14="http://schemas.microsoft.com/office/powerpoint/2010/main" val="3854566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9.22.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3" y="172357"/>
            <a:ext cx="8839200" cy="6477000"/>
          </a:xfrm>
          <a:prstGeom prst="rect">
            <a:avLst/>
          </a:prstGeom>
        </p:spPr>
      </p:pic>
    </p:spTree>
    <p:extLst>
      <p:ext uri="{BB962C8B-B14F-4D97-AF65-F5344CB8AC3E}">
        <p14:creationId xmlns:p14="http://schemas.microsoft.com/office/powerpoint/2010/main" val="1973469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83</TotalTime>
  <Words>36</Words>
  <Application>Microsoft Macintosh PowerPoint</Application>
  <PresentationFormat>On-screen Show (4:3)</PresentationFormat>
  <Paragraphs>26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Breeze</vt:lpstr>
      <vt:lpstr>The New Frontier</vt:lpstr>
      <vt:lpstr>PowerPoint Presentation</vt:lpstr>
      <vt:lpstr>A Landmark Election</vt:lpstr>
      <vt:lpstr>PowerPoint Presentation</vt:lpstr>
      <vt:lpstr>A Landmark Election</vt:lpstr>
      <vt:lpstr>PowerPoint Presentation</vt:lpstr>
      <vt:lpstr>PowerPoint Presentation</vt:lpstr>
      <vt:lpstr>PowerPoint Presentation</vt:lpstr>
      <vt:lpstr>PowerPoint Presentation</vt:lpstr>
      <vt:lpstr>PowerPoint Presentation</vt:lpstr>
      <vt:lpstr>PowerPoint Presentation</vt:lpstr>
      <vt:lpstr>Kennedy’s Initiatives</vt:lpstr>
      <vt:lpstr>Kennedy’s Initiatives</vt:lpstr>
      <vt:lpstr>PowerPoint Presentation</vt:lpstr>
      <vt:lpstr>Warren Supreme Court Cases</vt:lpstr>
      <vt:lpstr>Warren Supreme Court Cases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Abbie</dc:creator>
  <cp:lastModifiedBy>Abbie</cp:lastModifiedBy>
  <cp:revision>9</cp:revision>
  <dcterms:created xsi:type="dcterms:W3CDTF">2014-03-05T14:32:06Z</dcterms:created>
  <dcterms:modified xsi:type="dcterms:W3CDTF">2014-03-10T18:41:21Z</dcterms:modified>
</cp:coreProperties>
</file>