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sldIdLst>
    <p:sldId id="256" r:id="rId2"/>
    <p:sldId id="319" r:id="rId3"/>
    <p:sldId id="257" r:id="rId4"/>
    <p:sldId id="258" r:id="rId5"/>
    <p:sldId id="259" r:id="rId6"/>
    <p:sldId id="260" r:id="rId7"/>
    <p:sldId id="261" r:id="rId8"/>
    <p:sldId id="316" r:id="rId9"/>
    <p:sldId id="288" r:id="rId10"/>
    <p:sldId id="262" r:id="rId11"/>
    <p:sldId id="263" r:id="rId12"/>
    <p:sldId id="264" r:id="rId13"/>
    <p:sldId id="266"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9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2425041-5C83-1348-8E82-B21AA2F41FA4}" type="datetimeFigureOut">
              <a:rPr lang="en-US" smtClean="0"/>
              <a:t>1/22/14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D57B0AA-AC8E-4463-ADAC-E87D09B82E4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25041-5C83-1348-8E82-B21AA2F41FA4}"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1C14-7E0D-1449-BFE4-594168D1FD96}"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25041-5C83-1348-8E82-B21AA2F41FA4}"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1C14-7E0D-1449-BFE4-594168D1FD96}"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25041-5C83-1348-8E82-B21AA2F41FA4}"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1C14-7E0D-1449-BFE4-594168D1FD96}"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425041-5C83-1348-8E82-B21AA2F41FA4}"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1C14-7E0D-1449-BFE4-594168D1FD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425041-5C83-1348-8E82-B21AA2F41FA4}"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11C14-7E0D-1449-BFE4-594168D1FD9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425041-5C83-1348-8E82-B21AA2F41FA4}" type="datetimeFigureOut">
              <a:rPr lang="en-US" smtClean="0"/>
              <a:t>1/22/14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11C14-7E0D-1449-BFE4-594168D1FD96}"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425041-5C83-1348-8E82-B21AA2F41FA4}" type="datetimeFigureOut">
              <a:rPr lang="en-US" smtClean="0"/>
              <a:t>1/22/14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11C14-7E0D-1449-BFE4-594168D1FD96}"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25041-5C83-1348-8E82-B21AA2F41FA4}" type="datetimeFigureOut">
              <a:rPr lang="en-US" smtClean="0"/>
              <a:t>1/22/14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11C14-7E0D-1449-BFE4-594168D1FD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25041-5C83-1348-8E82-B21AA2F41FA4}"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11C14-7E0D-1449-BFE4-594168D1FD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425041-5C83-1348-8E82-B21AA2F41FA4}"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11C14-7E0D-1449-BFE4-594168D1FD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2425041-5C83-1348-8E82-B21AA2F41FA4}" type="datetimeFigureOut">
              <a:rPr lang="en-US" smtClean="0"/>
              <a:t>1/22/14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7811C14-7E0D-1449-BFE4-594168D1FD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Crusades and Culture in the Middle Ages</a:t>
            </a:r>
            <a:endParaRPr lang="en-US" dirty="0"/>
          </a:p>
        </p:txBody>
      </p:sp>
      <p:sp>
        <p:nvSpPr>
          <p:cNvPr id="3" name="Subtitle 2"/>
          <p:cNvSpPr>
            <a:spLocks noGrp="1"/>
          </p:cNvSpPr>
          <p:nvPr>
            <p:ph type="subTitle" idx="1"/>
          </p:nvPr>
        </p:nvSpPr>
        <p:spPr/>
        <p:txBody>
          <a:bodyPr/>
          <a:lstStyle/>
          <a:p>
            <a:r>
              <a:rPr lang="en-US" dirty="0" smtClean="0"/>
              <a:t>Chapter 12</a:t>
            </a:r>
            <a:endParaRPr lang="en-US" dirty="0"/>
          </a:p>
        </p:txBody>
      </p:sp>
    </p:spTree>
    <p:extLst>
      <p:ext uri="{BB962C8B-B14F-4D97-AF65-F5344CB8AC3E}">
        <p14:creationId xmlns:p14="http://schemas.microsoft.com/office/powerpoint/2010/main" val="160085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561" y="2248347"/>
            <a:ext cx="8320257" cy="4340486"/>
          </a:xfrm>
        </p:spPr>
        <p:txBody>
          <a:bodyPr>
            <a:normAutofit/>
          </a:bodyPr>
          <a:lstStyle/>
          <a:p>
            <a:pPr lvl="0"/>
            <a:r>
              <a:rPr lang="en-US" b="1" dirty="0" smtClean="0"/>
              <a:t>The Inquisition: </a:t>
            </a:r>
            <a:endParaRPr lang="en-US" dirty="0" smtClean="0"/>
          </a:p>
          <a:p>
            <a:pPr lvl="1"/>
            <a:r>
              <a:rPr lang="en-US" dirty="0" smtClean="0"/>
              <a:t>Church created a high court called the Inquisition for finding and trying </a:t>
            </a:r>
            <a:r>
              <a:rPr lang="en-US" u="sng" dirty="0" smtClean="0"/>
              <a:t>heretics</a:t>
            </a:r>
            <a:r>
              <a:rPr lang="en-US" dirty="0" smtClean="0"/>
              <a:t>—</a:t>
            </a:r>
            <a:r>
              <a:rPr lang="en-US" u="sng" dirty="0" smtClean="0"/>
              <a:t>those who denied basic Church teachings</a:t>
            </a:r>
            <a:r>
              <a:rPr lang="en-US" dirty="0" smtClean="0"/>
              <a:t>. </a:t>
            </a:r>
          </a:p>
          <a:p>
            <a:pPr lvl="1"/>
            <a:r>
              <a:rPr lang="en-US" dirty="0" smtClean="0"/>
              <a:t>The goal of inquisitors was to get heretics to confess their beliefs and be received back into the Church so that their souls might be saved.</a:t>
            </a:r>
          </a:p>
          <a:p>
            <a:endParaRPr lang="en-US" dirty="0"/>
          </a:p>
        </p:txBody>
      </p:sp>
      <p:sp>
        <p:nvSpPr>
          <p:cNvPr id="2" name="Title 1"/>
          <p:cNvSpPr>
            <a:spLocks noGrp="1"/>
          </p:cNvSpPr>
          <p:nvPr>
            <p:ph type="title"/>
          </p:nvPr>
        </p:nvSpPr>
        <p:spPr/>
        <p:txBody>
          <a:bodyPr/>
          <a:lstStyle/>
          <a:p>
            <a:r>
              <a:rPr lang="en-US" dirty="0"/>
              <a:t>T</a:t>
            </a:r>
            <a:r>
              <a:rPr lang="en-US" dirty="0" smtClean="0"/>
              <a:t>he Inquisition</a:t>
            </a:r>
            <a:endParaRPr lang="en-US" dirty="0"/>
          </a:p>
        </p:txBody>
      </p:sp>
    </p:spTree>
    <p:extLst>
      <p:ext uri="{BB962C8B-B14F-4D97-AF65-F5344CB8AC3E}">
        <p14:creationId xmlns:p14="http://schemas.microsoft.com/office/powerpoint/2010/main" val="1164391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In 1184, Pope Lucius III required bishops to make a judicial inquiry, or inquisition, to identify heresy in their dioceses. </a:t>
            </a:r>
            <a:endParaRPr lang="en-US" dirty="0" smtClean="0"/>
          </a:p>
          <a:p>
            <a:r>
              <a:rPr lang="en-US" dirty="0" smtClean="0"/>
              <a:t>Not effective - </a:t>
            </a:r>
            <a:r>
              <a:rPr lang="en-US" dirty="0"/>
              <a:t>not all bishops introduced inquisitions in their dioceses</a:t>
            </a:r>
            <a:r>
              <a:rPr lang="en-US" dirty="0" smtClean="0"/>
              <a:t>.</a:t>
            </a:r>
          </a:p>
          <a:p>
            <a:r>
              <a:rPr lang="en-US" dirty="0" smtClean="0"/>
              <a:t>1227</a:t>
            </a:r>
            <a:r>
              <a:rPr lang="en-US" dirty="0"/>
              <a:t>, Pope Gregory IX appointed </a:t>
            </a:r>
            <a:r>
              <a:rPr lang="en-US" dirty="0" smtClean="0"/>
              <a:t>papal inquisitors -  </a:t>
            </a:r>
            <a:r>
              <a:rPr lang="en-US" dirty="0"/>
              <a:t>authority over everyone, except bishops and their officials</a:t>
            </a:r>
            <a:r>
              <a:rPr lang="en-US" dirty="0" smtClean="0"/>
              <a:t>.</a:t>
            </a:r>
          </a:p>
          <a:p>
            <a:r>
              <a:rPr lang="en-US" dirty="0" smtClean="0"/>
              <a:t>1252</a:t>
            </a:r>
            <a:r>
              <a:rPr lang="en-US" dirty="0"/>
              <a:t>, Pope Innocent IV licensed inquisitors to allow </a:t>
            </a:r>
            <a:r>
              <a:rPr lang="en-US" dirty="0" smtClean="0"/>
              <a:t>torture. </a:t>
            </a:r>
          </a:p>
          <a:p>
            <a:pPr lvl="1"/>
            <a:r>
              <a:rPr lang="en-US" dirty="0" smtClean="0"/>
              <a:t>Torture </a:t>
            </a:r>
            <a:r>
              <a:rPr lang="en-US" dirty="0"/>
              <a:t>was most famously used in the trial of the Knights Templar, a military-religious order. </a:t>
            </a:r>
            <a:endParaRPr lang="en-US" dirty="0" smtClean="0"/>
          </a:p>
          <a:p>
            <a:pPr lvl="1"/>
            <a:r>
              <a:rPr lang="en-US" dirty="0" smtClean="0"/>
              <a:t>Persecution </a:t>
            </a:r>
            <a:r>
              <a:rPr lang="en-US" dirty="0"/>
              <a:t>also contributed to the collapse of </a:t>
            </a:r>
            <a:r>
              <a:rPr lang="en-US" dirty="0" err="1"/>
              <a:t>Catharism</a:t>
            </a:r>
            <a:r>
              <a:rPr lang="en-US" dirty="0"/>
              <a:t>, a heresy that had great influence in southern France and northern Italy.</a:t>
            </a:r>
          </a:p>
          <a:p>
            <a:endParaRPr lang="en-US" dirty="0"/>
          </a:p>
        </p:txBody>
      </p:sp>
      <p:sp>
        <p:nvSpPr>
          <p:cNvPr id="2" name="Title 1"/>
          <p:cNvSpPr>
            <a:spLocks noGrp="1"/>
          </p:cNvSpPr>
          <p:nvPr>
            <p:ph type="title"/>
          </p:nvPr>
        </p:nvSpPr>
        <p:spPr/>
        <p:txBody>
          <a:bodyPr/>
          <a:lstStyle/>
          <a:p>
            <a:r>
              <a:rPr lang="en-US" dirty="0" smtClean="0"/>
              <a:t>Rise of Inquisition</a:t>
            </a:r>
            <a:endParaRPr lang="en-US" dirty="0"/>
          </a:p>
        </p:txBody>
      </p:sp>
    </p:spTree>
    <p:extLst>
      <p:ext uri="{BB962C8B-B14F-4D97-AF65-F5344CB8AC3E}">
        <p14:creationId xmlns:p14="http://schemas.microsoft.com/office/powerpoint/2010/main" val="2566973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a:t>Sacraments: </a:t>
            </a:r>
            <a:r>
              <a:rPr lang="en-US" dirty="0" smtClean="0"/>
              <a:t>came </a:t>
            </a:r>
            <a:r>
              <a:rPr lang="en-US" dirty="0"/>
              <a:t>to be seen </a:t>
            </a:r>
            <a:r>
              <a:rPr lang="en-US" dirty="0" smtClean="0"/>
              <a:t>as </a:t>
            </a:r>
            <a:r>
              <a:rPr lang="en-US" dirty="0"/>
              <a:t>necessary for </a:t>
            </a:r>
            <a:r>
              <a:rPr lang="en-US" dirty="0" smtClean="0"/>
              <a:t>salvation</a:t>
            </a:r>
            <a:endParaRPr lang="en-US" dirty="0"/>
          </a:p>
          <a:p>
            <a:pPr lvl="1"/>
            <a:r>
              <a:rPr lang="en-US" dirty="0" smtClean="0"/>
              <a:t> </a:t>
            </a:r>
            <a:r>
              <a:rPr lang="en-US" dirty="0"/>
              <a:t>baptism, marriage, and the </a:t>
            </a:r>
            <a:r>
              <a:rPr lang="en-US" dirty="0" smtClean="0"/>
              <a:t>Eucharist</a:t>
            </a:r>
            <a:r>
              <a:rPr lang="en-US" dirty="0"/>
              <a:t> </a:t>
            </a:r>
            <a:r>
              <a:rPr lang="en-US" dirty="0" smtClean="0"/>
              <a:t>(Communion)</a:t>
            </a:r>
            <a:endParaRPr lang="en-US" dirty="0"/>
          </a:p>
          <a:p>
            <a:pPr lvl="0"/>
            <a:r>
              <a:rPr lang="en-US" b="1" dirty="0" smtClean="0"/>
              <a:t>Saints: </a:t>
            </a:r>
            <a:r>
              <a:rPr lang="en-US" dirty="0" smtClean="0"/>
              <a:t>men </a:t>
            </a:r>
            <a:r>
              <a:rPr lang="en-US" dirty="0"/>
              <a:t>and women recognized by the Church for their holiness. </a:t>
            </a:r>
            <a:endParaRPr lang="en-US" dirty="0" smtClean="0"/>
          </a:p>
          <a:p>
            <a:pPr lvl="1"/>
            <a:r>
              <a:rPr lang="en-US" dirty="0" smtClean="0"/>
              <a:t>Saints </a:t>
            </a:r>
            <a:r>
              <a:rPr lang="en-US" dirty="0"/>
              <a:t>could ask for favors from God on behalf of the people who prayed to </a:t>
            </a:r>
            <a:r>
              <a:rPr lang="en-US" dirty="0" smtClean="0"/>
              <a:t>them.</a:t>
            </a:r>
          </a:p>
          <a:p>
            <a:pPr lvl="1"/>
            <a:r>
              <a:rPr lang="en-US" dirty="0" smtClean="0"/>
              <a:t>Mary</a:t>
            </a:r>
            <a:r>
              <a:rPr lang="en-US" dirty="0"/>
              <a:t>, the mother of Jesus, came to be seen by </a:t>
            </a:r>
            <a:r>
              <a:rPr lang="en-US" dirty="0" smtClean="0"/>
              <a:t>many </a:t>
            </a:r>
            <a:r>
              <a:rPr lang="en-US" dirty="0"/>
              <a:t>as the most important saint.</a:t>
            </a:r>
          </a:p>
          <a:p>
            <a:endParaRPr lang="en-US" dirty="0"/>
          </a:p>
        </p:txBody>
      </p:sp>
      <p:sp>
        <p:nvSpPr>
          <p:cNvPr id="2" name="Title 1"/>
          <p:cNvSpPr>
            <a:spLocks noGrp="1"/>
          </p:cNvSpPr>
          <p:nvPr>
            <p:ph type="title"/>
          </p:nvPr>
        </p:nvSpPr>
        <p:spPr/>
        <p:txBody>
          <a:bodyPr>
            <a:normAutofit fontScale="90000"/>
          </a:bodyPr>
          <a:lstStyle/>
          <a:p>
            <a:r>
              <a:rPr lang="en-US" dirty="0"/>
              <a:t>Religion in the High Middle </a:t>
            </a:r>
            <a:r>
              <a:rPr lang="en-US" dirty="0" smtClean="0"/>
              <a:t>Ages</a:t>
            </a:r>
            <a:endParaRPr lang="en-US" dirty="0"/>
          </a:p>
        </p:txBody>
      </p:sp>
    </p:spTree>
    <p:extLst>
      <p:ext uri="{BB962C8B-B14F-4D97-AF65-F5344CB8AC3E}">
        <p14:creationId xmlns:p14="http://schemas.microsoft.com/office/powerpoint/2010/main" val="3817572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a:t>A saint is a person whose reputation for sanctity or heroic virtue has been </a:t>
            </a:r>
            <a:r>
              <a:rPr lang="en-US" sz="1800" dirty="0" smtClean="0"/>
              <a:t>recognized by the Roman Catholic Church through canonization. In the early church, there was no formal canonization, but local martyrs who were buried in churches were automatically recognized as saints. The first saint canonized by a pope was Ulrich, bishop of Augsburg, who died in 973. Canonization by the Holy See became general law under Gregory IX (1227–1241). The investigation of the candidate involves gathering material that speaks to the candidate's sanctity, as well as information about miracles performed by the candidate during life or after death. A "devil's advocate" is tasked with ensuring that the entire truth is made known about the candidate. Candidates are then declared "blessed," a process known as beatification. At least one miracle must be verified after beatification before canonization is considered. Canonization continues to this day; for example, Mother Teresa was </a:t>
            </a:r>
            <a:r>
              <a:rPr lang="en-US" sz="1800" dirty="0"/>
              <a:t>beatified in 2003, which is a key step in the canonization process.</a:t>
            </a:r>
            <a:r>
              <a:rPr lang="en-US" sz="1800" dirty="0" smtClean="0">
                <a:effectLst/>
              </a:rPr>
              <a:t> </a:t>
            </a:r>
            <a:endParaRPr lang="en-US" sz="1800" dirty="0"/>
          </a:p>
        </p:txBody>
      </p:sp>
      <p:sp>
        <p:nvSpPr>
          <p:cNvPr id="2" name="Title 1"/>
          <p:cNvSpPr>
            <a:spLocks noGrp="1"/>
          </p:cNvSpPr>
          <p:nvPr>
            <p:ph type="title"/>
          </p:nvPr>
        </p:nvSpPr>
        <p:spPr/>
        <p:txBody>
          <a:bodyPr/>
          <a:lstStyle/>
          <a:p>
            <a:r>
              <a:rPr lang="en-US" sz="4000" dirty="0" smtClean="0"/>
              <a:t>How do you become a “saint”?</a:t>
            </a:r>
            <a:endParaRPr lang="en-US" sz="4000" dirty="0"/>
          </a:p>
        </p:txBody>
      </p:sp>
    </p:spTree>
    <p:extLst>
      <p:ext uri="{BB962C8B-B14F-4D97-AF65-F5344CB8AC3E}">
        <p14:creationId xmlns:p14="http://schemas.microsoft.com/office/powerpoint/2010/main" val="3390091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smtClean="0"/>
              <a:t>Relics: </a:t>
            </a:r>
            <a:r>
              <a:rPr lang="en-US" dirty="0" smtClean="0"/>
              <a:t>Objects connected to the saints, including their skeletons, were believed to have healing powers. </a:t>
            </a:r>
          </a:p>
          <a:p>
            <a:pPr lvl="1"/>
            <a:r>
              <a:rPr lang="en-US" dirty="0" smtClean="0"/>
              <a:t>People worshiped relics because they provided a link between God and life on Earth.</a:t>
            </a:r>
          </a:p>
          <a:p>
            <a:pPr lvl="0"/>
            <a:r>
              <a:rPr lang="en-US" b="1" dirty="0" smtClean="0"/>
              <a:t>Pilgrimage: </a:t>
            </a:r>
            <a:r>
              <a:rPr lang="en-US" dirty="0" smtClean="0"/>
              <a:t>to a holy place produced spiritual benefits. </a:t>
            </a:r>
          </a:p>
          <a:p>
            <a:pPr lvl="1"/>
            <a:r>
              <a:rPr lang="en-US" dirty="0" smtClean="0"/>
              <a:t>Jerusalem and Rome - most popular</a:t>
            </a:r>
          </a:p>
          <a:p>
            <a:endParaRPr lang="en-US" dirty="0"/>
          </a:p>
        </p:txBody>
      </p:sp>
      <p:sp>
        <p:nvSpPr>
          <p:cNvPr id="2" name="Title 1"/>
          <p:cNvSpPr>
            <a:spLocks noGrp="1"/>
          </p:cNvSpPr>
          <p:nvPr>
            <p:ph type="title"/>
          </p:nvPr>
        </p:nvSpPr>
        <p:spPr/>
        <p:txBody>
          <a:bodyPr/>
          <a:lstStyle/>
          <a:p>
            <a:r>
              <a:rPr lang="en-US" dirty="0" smtClean="0"/>
              <a:t>Religion in the High Middle Ages</a:t>
            </a:r>
            <a:endParaRPr lang="en-US" dirty="0"/>
          </a:p>
        </p:txBody>
      </p:sp>
    </p:spTree>
    <p:extLst>
      <p:ext uri="{BB962C8B-B14F-4D97-AF65-F5344CB8AC3E}">
        <p14:creationId xmlns:p14="http://schemas.microsoft.com/office/powerpoint/2010/main" val="235832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Medieval Christianity</a:t>
            </a:r>
            <a:endParaRPr lang="en-US" dirty="0"/>
          </a:p>
        </p:txBody>
      </p:sp>
      <p:sp>
        <p:nvSpPr>
          <p:cNvPr id="3" name="Subtitle 2"/>
          <p:cNvSpPr>
            <a:spLocks noGrp="1"/>
          </p:cNvSpPr>
          <p:nvPr>
            <p:ph type="subTitle" idx="1"/>
          </p:nvPr>
        </p:nvSpPr>
        <p:spPr/>
        <p:txBody>
          <a:bodyPr/>
          <a:lstStyle/>
          <a:p>
            <a:r>
              <a:rPr lang="en-US" dirty="0" smtClean="0"/>
              <a:t>Chapter 10.1</a:t>
            </a:r>
            <a:endParaRPr lang="en-US" dirty="0"/>
          </a:p>
        </p:txBody>
      </p:sp>
    </p:spTree>
    <p:extLst>
      <p:ext uri="{BB962C8B-B14F-4D97-AF65-F5344CB8AC3E}">
        <p14:creationId xmlns:p14="http://schemas.microsoft.com/office/powerpoint/2010/main" val="285386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b="1" dirty="0"/>
              <a:t>Church structure: </a:t>
            </a:r>
            <a:endParaRPr lang="en-US" b="1" dirty="0" smtClean="0"/>
          </a:p>
          <a:p>
            <a:pPr lvl="1"/>
            <a:r>
              <a:rPr lang="en-US" dirty="0" smtClean="0"/>
              <a:t>Since 400s</a:t>
            </a:r>
            <a:r>
              <a:rPr lang="en-US" dirty="0"/>
              <a:t>, popes had been involved in political affairs as rulers of the Papal States in Italy</a:t>
            </a:r>
            <a:r>
              <a:rPr lang="en-US" dirty="0" smtClean="0"/>
              <a:t>.</a:t>
            </a:r>
          </a:p>
          <a:p>
            <a:pPr lvl="1"/>
            <a:r>
              <a:rPr lang="en-US" dirty="0" smtClean="0"/>
              <a:t>Church </a:t>
            </a:r>
            <a:r>
              <a:rPr lang="en-US" dirty="0"/>
              <a:t>became an increasingly feudal structure because nobles selected Church officials. </a:t>
            </a:r>
            <a:endParaRPr lang="en-US" dirty="0" smtClean="0"/>
          </a:p>
          <a:p>
            <a:pPr lvl="1"/>
            <a:r>
              <a:rPr lang="en-US" dirty="0" smtClean="0"/>
              <a:t>Nobles chose other nobles </a:t>
            </a:r>
            <a:r>
              <a:rPr lang="en-US" dirty="0"/>
              <a:t>to be bishops and </a:t>
            </a:r>
            <a:r>
              <a:rPr lang="en-US" dirty="0" smtClean="0"/>
              <a:t>abbots</a:t>
            </a:r>
          </a:p>
          <a:p>
            <a:pPr lvl="2"/>
            <a:r>
              <a:rPr lang="en-US" dirty="0" smtClean="0"/>
              <a:t>many </a:t>
            </a:r>
            <a:r>
              <a:rPr lang="en-US" dirty="0"/>
              <a:t>of those selected cared little about their spiritual responsibilities.</a:t>
            </a:r>
          </a:p>
          <a:p>
            <a:pPr lvl="0"/>
            <a:r>
              <a:rPr lang="en-US" b="1" dirty="0"/>
              <a:t>Reforms by Gregory VII: </a:t>
            </a:r>
            <a:endParaRPr lang="en-US" dirty="0"/>
          </a:p>
          <a:p>
            <a:pPr lvl="1"/>
            <a:r>
              <a:rPr lang="en-US" dirty="0" smtClean="0"/>
              <a:t>ended </a:t>
            </a:r>
            <a:r>
              <a:rPr lang="en-US" dirty="0"/>
              <a:t>the practice of secular, or lay, rulers choosing church officials</a:t>
            </a:r>
            <a:r>
              <a:rPr lang="en-US" dirty="0" smtClean="0"/>
              <a:t>. </a:t>
            </a:r>
          </a:p>
          <a:p>
            <a:pPr lvl="1"/>
            <a:r>
              <a:rPr lang="en-US" dirty="0" smtClean="0"/>
              <a:t>pope </a:t>
            </a:r>
            <a:r>
              <a:rPr lang="en-US" dirty="0"/>
              <a:t>had authority over the Christian world, including kings and nobles</a:t>
            </a:r>
            <a:r>
              <a:rPr lang="en-US" dirty="0" smtClean="0"/>
              <a:t>.</a:t>
            </a:r>
          </a:p>
          <a:p>
            <a:pPr lvl="1"/>
            <a:r>
              <a:rPr lang="en-US" dirty="0" smtClean="0"/>
              <a:t>tried </a:t>
            </a:r>
            <a:r>
              <a:rPr lang="en-US" dirty="0"/>
              <a:t>to improve the guidance provided by the </a:t>
            </a:r>
            <a:r>
              <a:rPr lang="en-US" dirty="0" smtClean="0"/>
              <a:t>church</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Reform and Political Power of the </a:t>
            </a:r>
            <a:r>
              <a:rPr lang="en-US" b="1" dirty="0" smtClean="0"/>
              <a:t>Papacy</a:t>
            </a:r>
            <a:endParaRPr lang="en-US" dirty="0"/>
          </a:p>
        </p:txBody>
      </p:sp>
    </p:spTree>
    <p:extLst>
      <p:ext uri="{BB962C8B-B14F-4D97-AF65-F5344CB8AC3E}">
        <p14:creationId xmlns:p14="http://schemas.microsoft.com/office/powerpoint/2010/main" val="109458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smtClean="0"/>
              <a:t>The Investiture Controversy: </a:t>
            </a:r>
          </a:p>
          <a:p>
            <a:pPr lvl="1"/>
            <a:r>
              <a:rPr lang="en-US" dirty="0" smtClean="0"/>
              <a:t>Gregory's ending of lay investiture brought him into conflict with the German king Henry IV</a:t>
            </a:r>
          </a:p>
          <a:p>
            <a:pPr lvl="2"/>
            <a:r>
              <a:rPr lang="en-US" dirty="0" smtClean="0"/>
              <a:t>wanted to maintain his power to appoint church officials. </a:t>
            </a:r>
          </a:p>
          <a:p>
            <a:pPr lvl="0"/>
            <a:r>
              <a:rPr lang="en-US" dirty="0" smtClean="0"/>
              <a:t>Pope Gregory VII used his power to excommunicate the king, in what came to be known as the Investiture Controversy.</a:t>
            </a:r>
          </a:p>
          <a:p>
            <a:endParaRPr lang="en-US" dirty="0"/>
          </a:p>
        </p:txBody>
      </p:sp>
      <p:sp>
        <p:nvSpPr>
          <p:cNvPr id="2" name="Title 1"/>
          <p:cNvSpPr>
            <a:spLocks noGrp="1"/>
          </p:cNvSpPr>
          <p:nvPr>
            <p:ph type="title"/>
          </p:nvPr>
        </p:nvSpPr>
        <p:spPr/>
        <p:txBody>
          <a:bodyPr>
            <a:normAutofit fontScale="90000"/>
          </a:bodyPr>
          <a:lstStyle/>
          <a:p>
            <a:r>
              <a:rPr lang="en-US" b="1" dirty="0" smtClean="0"/>
              <a:t>Reform and Political Power of the Papacy</a:t>
            </a:r>
            <a:endParaRPr lang="en-US" dirty="0"/>
          </a:p>
        </p:txBody>
      </p:sp>
    </p:spTree>
    <p:extLst>
      <p:ext uri="{BB962C8B-B14F-4D97-AF65-F5344CB8AC3E}">
        <p14:creationId xmlns:p14="http://schemas.microsoft.com/office/powerpoint/2010/main" val="38661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10" y="349296"/>
            <a:ext cx="8076600" cy="756519"/>
          </a:xfrm>
        </p:spPr>
        <p:txBody>
          <a:bodyPr/>
          <a:lstStyle/>
          <a:p>
            <a:r>
              <a:rPr lang="en-US" dirty="0"/>
              <a:t>"Investiture Controversy"</a:t>
            </a:r>
            <a:r>
              <a:rPr lang="en-US" dirty="0" smtClean="0">
                <a:effectLst/>
              </a:rPr>
              <a:t> </a:t>
            </a:r>
            <a:endParaRPr lang="en-US" dirty="0"/>
          </a:p>
        </p:txBody>
      </p:sp>
      <p:pic>
        <p:nvPicPr>
          <p:cNvPr id="4" name="Picture 3" descr="Screen Shot 2014-01-22 at 9.33.4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6675"/>
            <a:ext cx="9144000" cy="5542498"/>
          </a:xfrm>
          <a:prstGeom prst="rect">
            <a:avLst/>
          </a:prstGeom>
        </p:spPr>
      </p:pic>
    </p:spTree>
    <p:extLst>
      <p:ext uri="{BB962C8B-B14F-4D97-AF65-F5344CB8AC3E}">
        <p14:creationId xmlns:p14="http://schemas.microsoft.com/office/powerpoint/2010/main" val="418378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t>Under Pope Innocent III, the Catholic Church reached the height of its political power.</a:t>
            </a:r>
          </a:p>
          <a:p>
            <a:pPr lvl="0"/>
            <a:r>
              <a:rPr lang="en-US" dirty="0" smtClean="0"/>
              <a:t>Used</a:t>
            </a:r>
            <a:r>
              <a:rPr lang="en-US" u="sng" dirty="0" smtClean="0"/>
              <a:t> interdicts </a:t>
            </a:r>
            <a:r>
              <a:rPr lang="en-US" dirty="0" smtClean="0"/>
              <a:t>to motivate kings. </a:t>
            </a:r>
            <a:r>
              <a:rPr lang="en-US" dirty="0"/>
              <a:t>(</a:t>
            </a:r>
            <a:r>
              <a:rPr lang="en-US" u="sng" dirty="0" smtClean="0"/>
              <a:t>forbids priests from offering someone sacraments, such as communion</a:t>
            </a:r>
            <a:r>
              <a:rPr lang="en-US" dirty="0" smtClean="0"/>
              <a:t>.) </a:t>
            </a:r>
            <a:endParaRPr lang="en-US" dirty="0"/>
          </a:p>
          <a:p>
            <a:pPr lvl="1"/>
            <a:r>
              <a:rPr lang="en-US" dirty="0" smtClean="0"/>
              <a:t>pope was able to compel them to obey his commands.</a:t>
            </a:r>
          </a:p>
          <a:p>
            <a:pPr lvl="0"/>
            <a:endParaRPr lang="en-US" dirty="0" smtClean="0"/>
          </a:p>
          <a:p>
            <a:pPr lvl="0"/>
            <a:r>
              <a:rPr lang="en-US" dirty="0" smtClean="0"/>
              <a:t>What </a:t>
            </a:r>
            <a:r>
              <a:rPr lang="en-US" dirty="0"/>
              <a:t>is the difference between power that comes from the people and power believed to come from God? </a:t>
            </a:r>
            <a:r>
              <a:rPr lang="en-US" dirty="0" smtClean="0">
                <a:effectLst/>
              </a:rPr>
              <a:t> </a:t>
            </a:r>
            <a:endParaRPr lang="en-US" dirty="0" smtClean="0"/>
          </a:p>
          <a:p>
            <a:endParaRPr lang="en-US" dirty="0"/>
          </a:p>
        </p:txBody>
      </p:sp>
      <p:sp>
        <p:nvSpPr>
          <p:cNvPr id="2" name="Title 1"/>
          <p:cNvSpPr>
            <a:spLocks noGrp="1"/>
          </p:cNvSpPr>
          <p:nvPr>
            <p:ph type="title"/>
          </p:nvPr>
        </p:nvSpPr>
        <p:spPr/>
        <p:txBody>
          <a:bodyPr/>
          <a:lstStyle/>
          <a:p>
            <a:r>
              <a:rPr lang="en-US" dirty="0" smtClean="0"/>
              <a:t>Innocent III</a:t>
            </a:r>
            <a:endParaRPr lang="en-US" dirty="0"/>
          </a:p>
        </p:txBody>
      </p:sp>
    </p:spTree>
    <p:extLst>
      <p:ext uri="{BB962C8B-B14F-4D97-AF65-F5344CB8AC3E}">
        <p14:creationId xmlns:p14="http://schemas.microsoft.com/office/powerpoint/2010/main" val="18694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6" cy="4358891"/>
          </a:xfrm>
        </p:spPr>
        <p:txBody>
          <a:bodyPr>
            <a:normAutofit/>
          </a:bodyPr>
          <a:lstStyle/>
          <a:p>
            <a:pPr lvl="0"/>
            <a:r>
              <a:rPr lang="en-US" b="1" dirty="0"/>
              <a:t>New orders</a:t>
            </a:r>
            <a:r>
              <a:rPr lang="en-US" b="1" dirty="0" smtClean="0"/>
              <a:t>:</a:t>
            </a:r>
            <a:endParaRPr lang="en-US" dirty="0" smtClean="0"/>
          </a:p>
          <a:p>
            <a:pPr lvl="1"/>
            <a:r>
              <a:rPr lang="en-US" dirty="0" smtClean="0"/>
              <a:t>monks </a:t>
            </a:r>
            <a:r>
              <a:rPr lang="en-US" dirty="0"/>
              <a:t>felt that their religious orders lacked discipline, and some founded new orders</a:t>
            </a:r>
            <a:r>
              <a:rPr lang="en-US" dirty="0" smtClean="0"/>
              <a:t>.</a:t>
            </a:r>
          </a:p>
          <a:p>
            <a:pPr lvl="1"/>
            <a:r>
              <a:rPr lang="en-US" dirty="0" smtClean="0"/>
              <a:t>Cistercians </a:t>
            </a:r>
            <a:r>
              <a:rPr lang="en-US" dirty="0"/>
              <a:t>were a strict new order of activist monks in southern France who lived simple lives and took religion to the people.</a:t>
            </a:r>
          </a:p>
          <a:p>
            <a:pPr lvl="0"/>
            <a:r>
              <a:rPr lang="en-US" b="1" dirty="0"/>
              <a:t>Women in religious orders: </a:t>
            </a:r>
            <a:endParaRPr lang="en-US" b="1" dirty="0" smtClean="0"/>
          </a:p>
          <a:p>
            <a:pPr lvl="1"/>
            <a:r>
              <a:rPr lang="en-US" dirty="0" smtClean="0"/>
              <a:t>increase </a:t>
            </a:r>
            <a:r>
              <a:rPr lang="en-US" dirty="0"/>
              <a:t>in the number of women </a:t>
            </a:r>
            <a:r>
              <a:rPr lang="en-US" dirty="0" smtClean="0"/>
              <a:t>joining convents </a:t>
            </a:r>
          </a:p>
          <a:p>
            <a:pPr lvl="1"/>
            <a:r>
              <a:rPr lang="en-US" dirty="0" smtClean="0"/>
              <a:t>devote </a:t>
            </a:r>
            <a:r>
              <a:rPr lang="en-US" dirty="0"/>
              <a:t>their lives to intellectual and spiritual quests. </a:t>
            </a:r>
            <a:endParaRPr lang="en-US" dirty="0" smtClean="0"/>
          </a:p>
          <a:p>
            <a:pPr lvl="1"/>
            <a:r>
              <a:rPr lang="en-US" dirty="0" smtClean="0"/>
              <a:t>Hildegard </a:t>
            </a:r>
            <a:r>
              <a:rPr lang="en-US" dirty="0"/>
              <a:t>of </a:t>
            </a:r>
            <a:r>
              <a:rPr lang="en-US" dirty="0" err="1"/>
              <a:t>Bingen</a:t>
            </a:r>
            <a:r>
              <a:rPr lang="en-US" dirty="0"/>
              <a:t> was a composer and an </a:t>
            </a:r>
            <a:r>
              <a:rPr lang="en-US" u="sng" dirty="0"/>
              <a:t>abbess</a:t>
            </a:r>
            <a:r>
              <a:rPr lang="en-US" dirty="0"/>
              <a:t>, or leader of a convent.</a:t>
            </a:r>
          </a:p>
          <a:p>
            <a:endParaRPr lang="en-US" dirty="0"/>
          </a:p>
        </p:txBody>
      </p:sp>
      <p:sp>
        <p:nvSpPr>
          <p:cNvPr id="2" name="Title 1"/>
          <p:cNvSpPr>
            <a:spLocks noGrp="1"/>
          </p:cNvSpPr>
          <p:nvPr>
            <p:ph type="title"/>
          </p:nvPr>
        </p:nvSpPr>
        <p:spPr/>
        <p:txBody>
          <a:bodyPr>
            <a:normAutofit/>
          </a:bodyPr>
          <a:lstStyle/>
          <a:p>
            <a:r>
              <a:rPr lang="en-US" dirty="0"/>
              <a:t>New Religious </a:t>
            </a:r>
            <a:r>
              <a:rPr lang="en-US" dirty="0" smtClean="0"/>
              <a:t>Orders</a:t>
            </a:r>
            <a:endParaRPr lang="en-US" dirty="0"/>
          </a:p>
        </p:txBody>
      </p:sp>
    </p:spTree>
    <p:extLst>
      <p:ext uri="{BB962C8B-B14F-4D97-AF65-F5344CB8AC3E}">
        <p14:creationId xmlns:p14="http://schemas.microsoft.com/office/powerpoint/2010/main" val="74012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a:t>Franciscans and Dominicans:</a:t>
            </a:r>
            <a:endParaRPr lang="en-US" dirty="0"/>
          </a:p>
          <a:p>
            <a:pPr lvl="1"/>
            <a:r>
              <a:rPr lang="en-US" dirty="0"/>
              <a:t>Franciscan order, friars vowed to preach in poverty and work as missionaries.</a:t>
            </a:r>
          </a:p>
          <a:p>
            <a:pPr lvl="1"/>
            <a:r>
              <a:rPr lang="en-US" dirty="0"/>
              <a:t>encouraged people to return to the simplicity of the early Church and seek repentance</a:t>
            </a:r>
          </a:p>
          <a:p>
            <a:pPr lvl="1"/>
            <a:r>
              <a:rPr lang="en-US" dirty="0"/>
              <a:t>Dominican order arose in Spain- wished to defend Church teachings from heresies.</a:t>
            </a:r>
          </a:p>
          <a:p>
            <a:pPr lvl="2"/>
            <a:r>
              <a:rPr lang="en-US" dirty="0"/>
              <a:t>members of the order would be most effective if they could preach effectively and live in poverty.</a:t>
            </a:r>
          </a:p>
          <a:p>
            <a:endParaRPr lang="en-US" dirty="0"/>
          </a:p>
        </p:txBody>
      </p:sp>
      <p:sp>
        <p:nvSpPr>
          <p:cNvPr id="3" name="Title 2"/>
          <p:cNvSpPr>
            <a:spLocks noGrp="1"/>
          </p:cNvSpPr>
          <p:nvPr>
            <p:ph type="title"/>
          </p:nvPr>
        </p:nvSpPr>
        <p:spPr/>
        <p:txBody>
          <a:bodyPr/>
          <a:lstStyle/>
          <a:p>
            <a:r>
              <a:rPr lang="en-US" dirty="0" smtClean="0"/>
              <a:t>New Religious Orders</a:t>
            </a:r>
            <a:endParaRPr lang="en-US" dirty="0"/>
          </a:p>
        </p:txBody>
      </p:sp>
    </p:spTree>
    <p:extLst>
      <p:ext uri="{BB962C8B-B14F-4D97-AF65-F5344CB8AC3E}">
        <p14:creationId xmlns:p14="http://schemas.microsoft.com/office/powerpoint/2010/main" val="2624382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Screen Shot 2014-01-22 at 9.39.0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14" y="217717"/>
            <a:ext cx="8962293" cy="6373728"/>
          </a:xfrm>
          <a:prstGeom prst="rect">
            <a:avLst/>
          </a:prstGeom>
        </p:spPr>
      </p:pic>
    </p:spTree>
    <p:extLst>
      <p:ext uri="{BB962C8B-B14F-4D97-AF65-F5344CB8AC3E}">
        <p14:creationId xmlns:p14="http://schemas.microsoft.com/office/powerpoint/2010/main" val="3878600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1443</TotalTime>
  <Words>550</Words>
  <Application>Microsoft Macintosh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Crusades and Culture in the Middle Ages</vt:lpstr>
      <vt:lpstr>Medieval Christianity</vt:lpstr>
      <vt:lpstr>Reform and Political Power of the Papacy</vt:lpstr>
      <vt:lpstr>Reform and Political Power of the Papacy</vt:lpstr>
      <vt:lpstr>"Investiture Controversy" </vt:lpstr>
      <vt:lpstr>Innocent III</vt:lpstr>
      <vt:lpstr>New Religious Orders</vt:lpstr>
      <vt:lpstr>New Religious Orders</vt:lpstr>
      <vt:lpstr>PowerPoint Presentation</vt:lpstr>
      <vt:lpstr>The Inquisition</vt:lpstr>
      <vt:lpstr>Rise of Inquisition</vt:lpstr>
      <vt:lpstr>Religion in the High Middle Ages</vt:lpstr>
      <vt:lpstr>How do you become a “saint”?</vt:lpstr>
      <vt:lpstr>Religion in the High Middle 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Crusades and Culture in the Middle Ages</dc:title>
  <dc:creator>Abbie</dc:creator>
  <cp:lastModifiedBy>Abbie</cp:lastModifiedBy>
  <cp:revision>24</cp:revision>
  <dcterms:created xsi:type="dcterms:W3CDTF">2014-01-22T15:27:29Z</dcterms:created>
  <dcterms:modified xsi:type="dcterms:W3CDTF">2014-01-23T15:31:03Z</dcterms:modified>
</cp:coreProperties>
</file>