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5" r:id="rId7"/>
    <p:sldId id="266" r:id="rId8"/>
    <p:sldId id="267" r:id="rId9"/>
    <p:sldId id="268" r:id="rId10"/>
    <p:sldId id="269" r:id="rId11"/>
    <p:sldId id="261" r:id="rId12"/>
    <p:sldId id="270" r:id="rId13"/>
    <p:sldId id="263" r:id="rId14"/>
    <p:sldId id="262" r:id="rId15"/>
    <p:sldId id="26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98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1/31/14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1/31/14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1/31/14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1/31/14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1/31/14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1/31/14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1/31/14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1/31/14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1/31/14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1/31/14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1/31/14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1/31/14</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Early Cold War Years</a:t>
            </a:r>
            <a:endParaRPr lang="en-US" dirty="0"/>
          </a:p>
        </p:txBody>
      </p:sp>
      <p:sp>
        <p:nvSpPr>
          <p:cNvPr id="3" name="Subtitle 2"/>
          <p:cNvSpPr>
            <a:spLocks noGrp="1"/>
          </p:cNvSpPr>
          <p:nvPr>
            <p:ph type="subTitle" idx="1"/>
          </p:nvPr>
        </p:nvSpPr>
        <p:spPr/>
        <p:txBody>
          <a:bodyPr/>
          <a:lstStyle/>
          <a:p>
            <a:r>
              <a:rPr lang="en-US" dirty="0" smtClean="0"/>
              <a:t>Chapter 22 Lesson 2</a:t>
            </a:r>
            <a:endParaRPr lang="en-US" dirty="0"/>
          </a:p>
        </p:txBody>
      </p:sp>
    </p:spTree>
    <p:extLst>
      <p:ext uri="{BB962C8B-B14F-4D97-AF65-F5344CB8AC3E}">
        <p14:creationId xmlns:p14="http://schemas.microsoft.com/office/powerpoint/2010/main" val="2756452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31 at 11.16.0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114300"/>
            <a:ext cx="8877300" cy="6743700"/>
          </a:xfrm>
          <a:prstGeom prst="rect">
            <a:avLst/>
          </a:prstGeom>
        </p:spPr>
      </p:pic>
    </p:spTree>
    <p:extLst>
      <p:ext uri="{BB962C8B-B14F-4D97-AF65-F5344CB8AC3E}">
        <p14:creationId xmlns:p14="http://schemas.microsoft.com/office/powerpoint/2010/main" val="2509021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Turmoil in Asia</a:t>
            </a:r>
            <a:endParaRPr lang="en-US" dirty="0"/>
          </a:p>
        </p:txBody>
      </p:sp>
      <p:sp>
        <p:nvSpPr>
          <p:cNvPr id="3" name="Content Placeholder 2"/>
          <p:cNvSpPr>
            <a:spLocks noGrp="1"/>
          </p:cNvSpPr>
          <p:nvPr>
            <p:ph idx="1"/>
          </p:nvPr>
        </p:nvSpPr>
        <p:spPr>
          <a:xfrm>
            <a:off x="762000" y="685800"/>
            <a:ext cx="7543800" cy="4470734"/>
          </a:xfrm>
        </p:spPr>
        <p:txBody>
          <a:bodyPr>
            <a:normAutofit fontScale="92500" lnSpcReduction="20000"/>
          </a:bodyPr>
          <a:lstStyle/>
          <a:p>
            <a:pPr lvl="0"/>
            <a:r>
              <a:rPr lang="en-US" b="1" dirty="0"/>
              <a:t>China Becomes a Communist Nation</a:t>
            </a:r>
            <a:r>
              <a:rPr lang="en-US" dirty="0"/>
              <a:t> </a:t>
            </a:r>
            <a:r>
              <a:rPr lang="en-US" dirty="0" smtClean="0"/>
              <a:t>US </a:t>
            </a:r>
            <a:r>
              <a:rPr lang="en-US" dirty="0"/>
              <a:t>attempted to stop a Communist takeover in China by aiding the </a:t>
            </a:r>
            <a:r>
              <a:rPr lang="en-US" dirty="0" smtClean="0"/>
              <a:t>Nationalists.</a:t>
            </a:r>
          </a:p>
          <a:p>
            <a:pPr lvl="1"/>
            <a:r>
              <a:rPr lang="en-US" dirty="0" smtClean="0"/>
              <a:t>1949 </a:t>
            </a:r>
            <a:r>
              <a:rPr lang="en-US" dirty="0"/>
              <a:t>Communists took control of Peking (Beijing), China’s </a:t>
            </a:r>
            <a:r>
              <a:rPr lang="en-US" dirty="0" smtClean="0"/>
              <a:t>capital. </a:t>
            </a:r>
          </a:p>
          <a:p>
            <a:pPr lvl="1"/>
            <a:r>
              <a:rPr lang="en-US" dirty="0" smtClean="0"/>
              <a:t>August </a:t>
            </a:r>
            <a:r>
              <a:rPr lang="en-US" dirty="0"/>
              <a:t>1949, the United States discontinued aid to the Chinese </a:t>
            </a:r>
            <a:r>
              <a:rPr lang="en-US" dirty="0" smtClean="0"/>
              <a:t>Nationalists.</a:t>
            </a:r>
          </a:p>
          <a:p>
            <a:pPr lvl="1"/>
            <a:r>
              <a:rPr lang="en-US" dirty="0" smtClean="0"/>
              <a:t>October </a:t>
            </a:r>
            <a:r>
              <a:rPr lang="en-US" dirty="0"/>
              <a:t>1949, the People’s Republic of China was established.</a:t>
            </a:r>
          </a:p>
          <a:p>
            <a:pPr lvl="0"/>
            <a:r>
              <a:rPr lang="en-US" b="1" dirty="0"/>
              <a:t>Soviet Union Develops Atomic Weapons</a:t>
            </a:r>
            <a:r>
              <a:rPr lang="en-US" dirty="0"/>
              <a:t> </a:t>
            </a:r>
            <a:r>
              <a:rPr lang="en-US" dirty="0" smtClean="0"/>
              <a:t>September </a:t>
            </a:r>
            <a:r>
              <a:rPr lang="en-US" dirty="0"/>
              <a:t>1949, the Soviet Union successfully tested its first atomic weapon</a:t>
            </a:r>
            <a:r>
              <a:rPr lang="en-US" dirty="0" smtClean="0"/>
              <a:t>.</a:t>
            </a:r>
          </a:p>
          <a:p>
            <a:pPr lvl="1"/>
            <a:r>
              <a:rPr lang="en-US" dirty="0" smtClean="0"/>
              <a:t>1950 </a:t>
            </a:r>
            <a:r>
              <a:rPr lang="en-US" dirty="0"/>
              <a:t>the People’s Republic of China signed a treaty of friendship and alliance with the Soviet Union</a:t>
            </a:r>
            <a:r>
              <a:rPr lang="en-US" dirty="0" smtClean="0"/>
              <a:t>.</a:t>
            </a:r>
            <a:endParaRPr lang="en-US" dirty="0"/>
          </a:p>
          <a:p>
            <a:pPr lvl="0"/>
            <a:r>
              <a:rPr lang="en-US" b="1" dirty="0"/>
              <a:t>Japan Becomes </a:t>
            </a:r>
            <a:r>
              <a:rPr lang="en-US" b="1" dirty="0" smtClean="0"/>
              <a:t>Crucial</a:t>
            </a:r>
            <a:r>
              <a:rPr lang="en-US" dirty="0"/>
              <a:t> </a:t>
            </a:r>
            <a:r>
              <a:rPr lang="en-US" dirty="0" smtClean="0"/>
              <a:t>United </a:t>
            </a:r>
            <a:r>
              <a:rPr lang="en-US" dirty="0"/>
              <a:t>States began taking supportive measures in Japan’s economic recovery as part of the containment strategy that had worked in West Germany</a:t>
            </a:r>
            <a:r>
              <a:rPr lang="en-US" dirty="0" smtClean="0"/>
              <a:t>.</a:t>
            </a:r>
            <a:endParaRPr lang="en-US" dirty="0"/>
          </a:p>
        </p:txBody>
      </p:sp>
    </p:spTree>
    <p:extLst>
      <p:ext uri="{BB962C8B-B14F-4D97-AF65-F5344CB8AC3E}">
        <p14:creationId xmlns:p14="http://schemas.microsoft.com/office/powerpoint/2010/main" val="2970981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31 at 11.42.5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561079"/>
          </a:xfrm>
          <a:prstGeom prst="rect">
            <a:avLst/>
          </a:prstGeom>
        </p:spPr>
      </p:pic>
    </p:spTree>
    <p:extLst>
      <p:ext uri="{BB962C8B-B14F-4D97-AF65-F5344CB8AC3E}">
        <p14:creationId xmlns:p14="http://schemas.microsoft.com/office/powerpoint/2010/main" val="2106824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Korean War</a:t>
            </a:r>
            <a:endParaRPr lang="en-US" dirty="0"/>
          </a:p>
        </p:txBody>
      </p:sp>
      <p:sp>
        <p:nvSpPr>
          <p:cNvPr id="3" name="Content Placeholder 2"/>
          <p:cNvSpPr>
            <a:spLocks noGrp="1"/>
          </p:cNvSpPr>
          <p:nvPr>
            <p:ph idx="1"/>
          </p:nvPr>
        </p:nvSpPr>
        <p:spPr>
          <a:xfrm>
            <a:off x="762000" y="685799"/>
            <a:ext cx="7543800" cy="4614333"/>
          </a:xfrm>
        </p:spPr>
        <p:txBody>
          <a:bodyPr>
            <a:normAutofit fontScale="92500" lnSpcReduction="20000"/>
          </a:bodyPr>
          <a:lstStyle/>
          <a:p>
            <a:pPr lvl="0"/>
            <a:r>
              <a:rPr lang="en-US" b="1" dirty="0"/>
              <a:t>Initial Conflict</a:t>
            </a:r>
            <a:r>
              <a:rPr lang="en-US" dirty="0"/>
              <a:t> </a:t>
            </a:r>
            <a:r>
              <a:rPr lang="en-US" dirty="0" smtClean="0"/>
              <a:t>June </a:t>
            </a:r>
            <a:r>
              <a:rPr lang="en-US" dirty="0"/>
              <a:t>1950, North Korean forces crossed the 38th parallel and forced the South Korean forces out of the capital at Seoul to the coastal port of Pusan. </a:t>
            </a:r>
            <a:endParaRPr lang="en-US" dirty="0" smtClean="0"/>
          </a:p>
          <a:p>
            <a:pPr lvl="1"/>
            <a:r>
              <a:rPr lang="en-US" dirty="0" smtClean="0"/>
              <a:t>UN/MacArthur </a:t>
            </a:r>
            <a:r>
              <a:rPr lang="en-US" dirty="0"/>
              <a:t>counterattacked, eventually pushing the North Korean army toward the Chinese border. </a:t>
            </a:r>
            <a:endParaRPr lang="en-US" dirty="0" smtClean="0"/>
          </a:p>
          <a:p>
            <a:pPr lvl="1"/>
            <a:r>
              <a:rPr lang="en-US" dirty="0" smtClean="0"/>
              <a:t>Drew </a:t>
            </a:r>
            <a:r>
              <a:rPr lang="en-US" dirty="0"/>
              <a:t>China into the conflict. </a:t>
            </a:r>
            <a:r>
              <a:rPr lang="en-US" dirty="0" smtClean="0"/>
              <a:t>(Who helps China?!)</a:t>
            </a:r>
          </a:p>
          <a:p>
            <a:pPr lvl="1"/>
            <a:r>
              <a:rPr lang="en-US" dirty="0" smtClean="0"/>
              <a:t>Suddenly </a:t>
            </a:r>
            <a:r>
              <a:rPr lang="en-US" dirty="0"/>
              <a:t>the UN forces were driven back below that 38th parallel </a:t>
            </a:r>
            <a:r>
              <a:rPr lang="en-US" dirty="0" smtClean="0"/>
              <a:t>by battle</a:t>
            </a:r>
            <a:r>
              <a:rPr lang="en-US" dirty="0"/>
              <a:t>-hardened Communist troops.</a:t>
            </a:r>
          </a:p>
          <a:p>
            <a:pPr lvl="0"/>
            <a:r>
              <a:rPr lang="en-US" b="1" dirty="0"/>
              <a:t>MacArthur’s </a:t>
            </a:r>
            <a:r>
              <a:rPr lang="en-US" b="1" dirty="0" smtClean="0"/>
              <a:t>Strategy</a:t>
            </a:r>
            <a:endParaRPr lang="en-US" dirty="0"/>
          </a:p>
          <a:p>
            <a:pPr lvl="1"/>
            <a:r>
              <a:rPr lang="en-US" dirty="0" smtClean="0"/>
              <a:t>blockading </a:t>
            </a:r>
            <a:r>
              <a:rPr lang="en-US" dirty="0"/>
              <a:t>Chinese </a:t>
            </a:r>
            <a:r>
              <a:rPr lang="en-US" dirty="0" smtClean="0"/>
              <a:t>ports</a:t>
            </a:r>
          </a:p>
          <a:p>
            <a:pPr lvl="1"/>
            <a:r>
              <a:rPr lang="en-US" dirty="0" smtClean="0"/>
              <a:t>using </a:t>
            </a:r>
            <a:r>
              <a:rPr lang="en-US" dirty="0"/>
              <a:t>Chinese Nationalist forces as a proxy </a:t>
            </a:r>
            <a:r>
              <a:rPr lang="en-US" dirty="0" smtClean="0"/>
              <a:t>army</a:t>
            </a:r>
            <a:endParaRPr lang="en-US" dirty="0"/>
          </a:p>
          <a:p>
            <a:pPr lvl="1"/>
            <a:r>
              <a:rPr lang="en-US" dirty="0" smtClean="0"/>
              <a:t>using </a:t>
            </a:r>
            <a:r>
              <a:rPr lang="en-US" dirty="0"/>
              <a:t>atomic weapons against the </a:t>
            </a:r>
            <a:r>
              <a:rPr lang="en-US" dirty="0" smtClean="0"/>
              <a:t>Chinese</a:t>
            </a:r>
            <a:endParaRPr lang="en-US" dirty="0"/>
          </a:p>
          <a:p>
            <a:pPr lvl="0"/>
            <a:r>
              <a:rPr lang="en-US" b="1" dirty="0"/>
              <a:t>Truman’s Response</a:t>
            </a:r>
            <a:r>
              <a:rPr lang="en-US" dirty="0"/>
              <a:t> </a:t>
            </a:r>
            <a:endParaRPr lang="en-US" dirty="0" smtClean="0"/>
          </a:p>
          <a:p>
            <a:pPr lvl="1"/>
            <a:r>
              <a:rPr lang="en-US" dirty="0" smtClean="0"/>
              <a:t>feared </a:t>
            </a:r>
            <a:r>
              <a:rPr lang="en-US" dirty="0"/>
              <a:t>that following MacArthur’s strategy would create world war because of the Soviet pact with China </a:t>
            </a:r>
            <a:r>
              <a:rPr lang="en-US" dirty="0" smtClean="0"/>
              <a:t>and </a:t>
            </a:r>
            <a:r>
              <a:rPr lang="en-US" dirty="0"/>
              <a:t>nuclear weapons.</a:t>
            </a:r>
          </a:p>
          <a:p>
            <a:endParaRPr lang="en-US" dirty="0"/>
          </a:p>
        </p:txBody>
      </p:sp>
    </p:spTree>
    <p:extLst>
      <p:ext uri="{BB962C8B-B14F-4D97-AF65-F5344CB8AC3E}">
        <p14:creationId xmlns:p14="http://schemas.microsoft.com/office/powerpoint/2010/main" val="2701828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Korean War</a:t>
            </a:r>
            <a:endParaRPr lang="en-US" dirty="0"/>
          </a:p>
        </p:txBody>
      </p:sp>
      <p:sp>
        <p:nvSpPr>
          <p:cNvPr id="3" name="Content Placeholder 2"/>
          <p:cNvSpPr>
            <a:spLocks noGrp="1"/>
          </p:cNvSpPr>
          <p:nvPr>
            <p:ph idx="1"/>
          </p:nvPr>
        </p:nvSpPr>
        <p:spPr>
          <a:xfrm>
            <a:off x="762000" y="685799"/>
            <a:ext cx="7543800" cy="4508649"/>
          </a:xfrm>
        </p:spPr>
        <p:txBody>
          <a:bodyPr>
            <a:normAutofit fontScale="92500" lnSpcReduction="20000"/>
          </a:bodyPr>
          <a:lstStyle/>
          <a:p>
            <a:pPr lvl="0"/>
            <a:r>
              <a:rPr lang="en-US" b="1" dirty="0"/>
              <a:t>Disagreement</a:t>
            </a:r>
            <a:r>
              <a:rPr lang="en-US" dirty="0"/>
              <a:t> MacArthur pressed his war demands to the point of </a:t>
            </a:r>
            <a:r>
              <a:rPr lang="en-US" dirty="0" smtClean="0"/>
              <a:t>insubordination</a:t>
            </a:r>
            <a:r>
              <a:rPr lang="en-US" dirty="0"/>
              <a:t>.</a:t>
            </a:r>
          </a:p>
          <a:p>
            <a:pPr lvl="1"/>
            <a:r>
              <a:rPr lang="en-US" dirty="0" smtClean="0"/>
              <a:t>April </a:t>
            </a:r>
            <a:r>
              <a:rPr lang="en-US" dirty="0"/>
              <a:t>1951, Truman recalled MacArthur to Washington and relieved him of his command. Congress and military leaders supported Truman’s decision.</a:t>
            </a:r>
          </a:p>
          <a:p>
            <a:pPr lvl="0"/>
            <a:r>
              <a:rPr lang="en-US" b="1" dirty="0"/>
              <a:t>Peace Negotiations and Loss</a:t>
            </a:r>
            <a:r>
              <a:rPr lang="en-US" dirty="0"/>
              <a:t> Peace negotiations started in 1951, and a cease-fire armistice in 1953 kept the 38th parallel as the border between North and South Korea. A peace treaty has never been signed.</a:t>
            </a:r>
          </a:p>
          <a:p>
            <a:pPr lvl="0"/>
            <a:r>
              <a:rPr lang="en-US" b="1" dirty="0"/>
              <a:t>Political Results</a:t>
            </a:r>
            <a:r>
              <a:rPr lang="en-US" dirty="0"/>
              <a:t> Until 1950, the United States focused its containment policy on the Soviet Union. The Korean Conflict widened focus to more of Asia. In 1954 the United States signed defense agreements with Japan, South Korea, Taiwan, the Philippines, and Australia, forming the Southeast Asia Treaty Organization (SEATO)</a:t>
            </a:r>
            <a:r>
              <a:rPr lang="en-US" dirty="0" smtClean="0"/>
              <a:t>.</a:t>
            </a:r>
            <a:endParaRPr lang="en-US" dirty="0"/>
          </a:p>
        </p:txBody>
      </p:sp>
    </p:spTree>
    <p:extLst>
      <p:ext uri="{BB962C8B-B14F-4D97-AF65-F5344CB8AC3E}">
        <p14:creationId xmlns:p14="http://schemas.microsoft.com/office/powerpoint/2010/main" val="3794920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31 at 11.43.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419" y="0"/>
            <a:ext cx="7409649" cy="6858000"/>
          </a:xfrm>
          <a:prstGeom prst="rect">
            <a:avLst/>
          </a:prstGeom>
        </p:spPr>
      </p:pic>
    </p:spTree>
    <p:extLst>
      <p:ext uri="{BB962C8B-B14F-4D97-AF65-F5344CB8AC3E}">
        <p14:creationId xmlns:p14="http://schemas.microsoft.com/office/powerpoint/2010/main" val="124573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Containing Communism</a:t>
            </a:r>
            <a:endParaRPr lang="en-US" dirty="0"/>
          </a:p>
        </p:txBody>
      </p:sp>
      <p:sp>
        <p:nvSpPr>
          <p:cNvPr id="3" name="Content Placeholder 2"/>
          <p:cNvSpPr>
            <a:spLocks noGrp="1"/>
          </p:cNvSpPr>
          <p:nvPr>
            <p:ph idx="1"/>
          </p:nvPr>
        </p:nvSpPr>
        <p:spPr>
          <a:xfrm>
            <a:off x="762000" y="685800"/>
            <a:ext cx="7543800" cy="4749800"/>
          </a:xfrm>
        </p:spPr>
        <p:txBody>
          <a:bodyPr>
            <a:normAutofit fontScale="92500" lnSpcReduction="20000"/>
          </a:bodyPr>
          <a:lstStyle/>
          <a:p>
            <a:pPr lvl="0"/>
            <a:r>
              <a:rPr lang="en-US" b="1" dirty="0"/>
              <a:t>Napoleon</a:t>
            </a:r>
            <a:r>
              <a:rPr lang="en-US" dirty="0"/>
              <a:t> In 1812 </a:t>
            </a:r>
            <a:r>
              <a:rPr lang="en-US" dirty="0"/>
              <a:t>-</a:t>
            </a:r>
            <a:r>
              <a:rPr lang="en-US" dirty="0" smtClean="0"/>
              <a:t> </a:t>
            </a:r>
            <a:r>
              <a:rPr lang="en-US" dirty="0"/>
              <a:t>Napoleon Bonaparte invaded Russia. </a:t>
            </a:r>
            <a:r>
              <a:rPr lang="en-US" dirty="0"/>
              <a:t>B</a:t>
            </a:r>
            <a:r>
              <a:rPr lang="en-US" dirty="0" smtClean="0"/>
              <a:t>urned </a:t>
            </a:r>
            <a:r>
              <a:rPr lang="en-US" dirty="0"/>
              <a:t>the capital city, Moscow, to the ground. </a:t>
            </a:r>
            <a:r>
              <a:rPr lang="en-US" dirty="0"/>
              <a:t>E</a:t>
            </a:r>
            <a:r>
              <a:rPr lang="en-US" dirty="0" smtClean="0"/>
              <a:t>ventually </a:t>
            </a:r>
            <a:r>
              <a:rPr lang="en-US" dirty="0"/>
              <a:t>the harsh winter and huge loss of life forced Napoleon to withdraw</a:t>
            </a:r>
          </a:p>
          <a:p>
            <a:pPr lvl="0"/>
            <a:r>
              <a:rPr lang="en-US" b="1" dirty="0"/>
              <a:t>Ideological Invasion</a:t>
            </a:r>
            <a:r>
              <a:rPr lang="en-US" dirty="0"/>
              <a:t> In the mid-nineteenth century, communism spread from the West across Europe. By the early 1900s, </a:t>
            </a:r>
            <a:r>
              <a:rPr lang="en-US" dirty="0" smtClean="0"/>
              <a:t>Bolsheviks</a:t>
            </a:r>
            <a:r>
              <a:rPr lang="en-US" dirty="0"/>
              <a:t> </a:t>
            </a:r>
            <a:r>
              <a:rPr lang="en-US" dirty="0" smtClean="0"/>
              <a:t>had </a:t>
            </a:r>
            <a:r>
              <a:rPr lang="en-US" dirty="0"/>
              <a:t>established a foothold in Russia</a:t>
            </a:r>
            <a:r>
              <a:rPr lang="en-US" dirty="0" smtClean="0"/>
              <a:t>. </a:t>
            </a:r>
          </a:p>
          <a:p>
            <a:pPr lvl="1"/>
            <a:r>
              <a:rPr lang="en-US" dirty="0" smtClean="0"/>
              <a:t>1905</a:t>
            </a:r>
            <a:r>
              <a:rPr lang="en-US" dirty="0"/>
              <a:t>, a revolt of Russian workers led the czar to recognize Russia’s first democratically elected parliament: the Duma. </a:t>
            </a:r>
            <a:endParaRPr lang="en-US" dirty="0"/>
          </a:p>
          <a:p>
            <a:pPr lvl="1"/>
            <a:r>
              <a:rPr lang="en-US" dirty="0" smtClean="0"/>
              <a:t>1917</a:t>
            </a:r>
            <a:r>
              <a:rPr lang="en-US" dirty="0"/>
              <a:t>, the Duma was overthrown when the Bolsheviks launched the Russian Revolution. </a:t>
            </a:r>
          </a:p>
          <a:p>
            <a:pPr lvl="0"/>
            <a:r>
              <a:rPr lang="en-US" b="1" dirty="0"/>
              <a:t>World War II</a:t>
            </a:r>
            <a:r>
              <a:rPr lang="en-US" dirty="0"/>
              <a:t> </a:t>
            </a:r>
            <a:r>
              <a:rPr lang="en-US" dirty="0" smtClean="0"/>
              <a:t>Hitler </a:t>
            </a:r>
            <a:r>
              <a:rPr lang="en-US" dirty="0"/>
              <a:t>and Stalin signed a nonaggression pact that secretly divided Poland between the two powers</a:t>
            </a:r>
            <a:r>
              <a:rPr lang="en-US" dirty="0" smtClean="0"/>
              <a:t>.</a:t>
            </a:r>
          </a:p>
          <a:p>
            <a:pPr lvl="1"/>
            <a:r>
              <a:rPr lang="en-US" dirty="0" smtClean="0"/>
              <a:t>1941 </a:t>
            </a:r>
            <a:r>
              <a:rPr lang="en-US" dirty="0"/>
              <a:t>Hitler violated </a:t>
            </a:r>
            <a:r>
              <a:rPr lang="en-US" dirty="0" smtClean="0"/>
              <a:t>and invaded </a:t>
            </a:r>
            <a:r>
              <a:rPr lang="en-US" dirty="0"/>
              <a:t>the Soviet Union. </a:t>
            </a:r>
            <a:endParaRPr lang="en-US" dirty="0"/>
          </a:p>
          <a:p>
            <a:pPr lvl="1"/>
            <a:r>
              <a:rPr lang="en-US" dirty="0" smtClean="0"/>
              <a:t>Germans </a:t>
            </a:r>
            <a:r>
              <a:rPr lang="en-US" dirty="0"/>
              <a:t>were </a:t>
            </a:r>
            <a:r>
              <a:rPr lang="en-US" dirty="0" smtClean="0"/>
              <a:t>defeated but about </a:t>
            </a:r>
            <a:r>
              <a:rPr lang="en-US" dirty="0"/>
              <a:t>14 percent of the </a:t>
            </a:r>
            <a:r>
              <a:rPr lang="en-US" dirty="0" smtClean="0"/>
              <a:t>population died </a:t>
            </a:r>
            <a:r>
              <a:rPr lang="en-US" dirty="0"/>
              <a:t>during the war</a:t>
            </a:r>
            <a:r>
              <a:rPr lang="en-US" dirty="0" smtClean="0"/>
              <a:t>.</a:t>
            </a:r>
            <a:endParaRPr lang="en-US" dirty="0"/>
          </a:p>
        </p:txBody>
      </p:sp>
    </p:spTree>
    <p:extLst>
      <p:ext uri="{BB962C8B-B14F-4D97-AF65-F5344CB8AC3E}">
        <p14:creationId xmlns:p14="http://schemas.microsoft.com/office/powerpoint/2010/main" val="4110106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Truman Doctrine</a:t>
            </a:r>
            <a:endParaRPr lang="en-US" dirty="0"/>
          </a:p>
        </p:txBody>
      </p:sp>
      <p:sp>
        <p:nvSpPr>
          <p:cNvPr id="3" name="Content Placeholder 2"/>
          <p:cNvSpPr>
            <a:spLocks noGrp="1"/>
          </p:cNvSpPr>
          <p:nvPr>
            <p:ph idx="1"/>
          </p:nvPr>
        </p:nvSpPr>
        <p:spPr>
          <a:xfrm>
            <a:off x="762000" y="685800"/>
            <a:ext cx="7264400" cy="4563534"/>
          </a:xfrm>
        </p:spPr>
        <p:txBody>
          <a:bodyPr>
            <a:normAutofit fontScale="92500"/>
          </a:bodyPr>
          <a:lstStyle/>
          <a:p>
            <a:pPr lvl="0"/>
            <a:r>
              <a:rPr lang="en-US" b="1" dirty="0"/>
              <a:t>“Free Peoples”</a:t>
            </a:r>
            <a:r>
              <a:rPr lang="en-US" dirty="0"/>
              <a:t> </a:t>
            </a:r>
            <a:r>
              <a:rPr lang="en-US" dirty="0" smtClean="0"/>
              <a:t>- Truman </a:t>
            </a:r>
            <a:r>
              <a:rPr lang="en-US" dirty="0"/>
              <a:t>Doctrine: to help “free peoples who are resisting attempted subjugation by armed minorities or by outside pressures.”</a:t>
            </a:r>
          </a:p>
          <a:p>
            <a:pPr lvl="0"/>
            <a:r>
              <a:rPr lang="en-US" b="1" dirty="0"/>
              <a:t>Turkey</a:t>
            </a:r>
            <a:r>
              <a:rPr lang="en-US" dirty="0"/>
              <a:t> </a:t>
            </a:r>
            <a:r>
              <a:rPr lang="en-US" dirty="0" smtClean="0"/>
              <a:t>Dardanelles </a:t>
            </a:r>
            <a:r>
              <a:rPr lang="en-US" dirty="0"/>
              <a:t>Straits were vital to the </a:t>
            </a:r>
            <a:r>
              <a:rPr lang="en-US" dirty="0" smtClean="0"/>
              <a:t>SU </a:t>
            </a:r>
            <a:r>
              <a:rPr lang="en-US" dirty="0"/>
              <a:t>for trade. </a:t>
            </a:r>
            <a:endParaRPr lang="en-US" dirty="0" smtClean="0"/>
          </a:p>
          <a:p>
            <a:pPr lvl="1"/>
            <a:r>
              <a:rPr lang="en-US" dirty="0" smtClean="0"/>
              <a:t>Stalin </a:t>
            </a:r>
            <a:r>
              <a:rPr lang="en-US" dirty="0"/>
              <a:t>tried to force Turkey to share </a:t>
            </a:r>
            <a:r>
              <a:rPr lang="en-US" dirty="0" smtClean="0"/>
              <a:t>control </a:t>
            </a:r>
            <a:r>
              <a:rPr lang="en-US" dirty="0"/>
              <a:t>in 1946, but </a:t>
            </a:r>
            <a:r>
              <a:rPr lang="en-US" dirty="0" smtClean="0"/>
              <a:t>US </a:t>
            </a:r>
            <a:r>
              <a:rPr lang="en-US" dirty="0"/>
              <a:t>felt this would give the Soviets too much power over the </a:t>
            </a:r>
            <a:r>
              <a:rPr lang="en-US" dirty="0" smtClean="0"/>
              <a:t>ME </a:t>
            </a:r>
          </a:p>
          <a:p>
            <a:pPr lvl="1"/>
            <a:r>
              <a:rPr lang="en-US" dirty="0" smtClean="0"/>
              <a:t>Truman </a:t>
            </a:r>
            <a:r>
              <a:rPr lang="en-US" dirty="0"/>
              <a:t>sent a naval fleet to the eastern Mediterranean region as a show of </a:t>
            </a:r>
            <a:r>
              <a:rPr lang="en-US" dirty="0" smtClean="0"/>
              <a:t>force</a:t>
            </a:r>
            <a:endParaRPr lang="en-US" dirty="0"/>
          </a:p>
          <a:p>
            <a:pPr lvl="0"/>
            <a:r>
              <a:rPr lang="en-US" b="1" dirty="0" smtClean="0"/>
              <a:t>Greece</a:t>
            </a:r>
            <a:r>
              <a:rPr lang="en-US" dirty="0" smtClean="0"/>
              <a:t> -Communist </a:t>
            </a:r>
            <a:r>
              <a:rPr lang="en-US" dirty="0"/>
              <a:t>revolt in </a:t>
            </a:r>
            <a:r>
              <a:rPr lang="en-US" dirty="0" smtClean="0"/>
              <a:t>1946. </a:t>
            </a:r>
          </a:p>
          <a:p>
            <a:pPr lvl="1"/>
            <a:r>
              <a:rPr lang="en-US" dirty="0" smtClean="0"/>
              <a:t>Britain </a:t>
            </a:r>
            <a:r>
              <a:rPr lang="en-US" dirty="0"/>
              <a:t>could not afford to help Greece fight the Communists, so Truman asked Congress to approve $400 million to fight the spread of communism in Greece and Turkey</a:t>
            </a:r>
            <a:r>
              <a:rPr lang="en-US" dirty="0" smtClean="0"/>
              <a:t>.</a:t>
            </a:r>
            <a:endParaRPr lang="en-US" dirty="0"/>
          </a:p>
        </p:txBody>
      </p:sp>
    </p:spTree>
    <p:extLst>
      <p:ext uri="{BB962C8B-B14F-4D97-AF65-F5344CB8AC3E}">
        <p14:creationId xmlns:p14="http://schemas.microsoft.com/office/powerpoint/2010/main" val="323246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Marshall Plan</a:t>
            </a:r>
            <a:endParaRPr lang="en-US" dirty="0"/>
          </a:p>
        </p:txBody>
      </p:sp>
      <p:sp>
        <p:nvSpPr>
          <p:cNvPr id="3" name="Content Placeholder 2"/>
          <p:cNvSpPr>
            <a:spLocks noGrp="1"/>
          </p:cNvSpPr>
          <p:nvPr>
            <p:ph idx="1"/>
          </p:nvPr>
        </p:nvSpPr>
        <p:spPr>
          <a:xfrm>
            <a:off x="762000" y="685800"/>
            <a:ext cx="7543800" cy="4478867"/>
          </a:xfrm>
        </p:spPr>
        <p:txBody>
          <a:bodyPr>
            <a:normAutofit fontScale="92500" lnSpcReduction="10000"/>
          </a:bodyPr>
          <a:lstStyle/>
          <a:p>
            <a:pPr lvl="0"/>
            <a:r>
              <a:rPr lang="en-US" b="1" dirty="0"/>
              <a:t>Economic Rebuilding</a:t>
            </a:r>
            <a:r>
              <a:rPr lang="en-US" dirty="0"/>
              <a:t> </a:t>
            </a:r>
            <a:r>
              <a:rPr lang="en-US" dirty="0" smtClean="0"/>
              <a:t>Western </a:t>
            </a:r>
            <a:r>
              <a:rPr lang="en-US" dirty="0"/>
              <a:t>Europe destroyed after World War II, U.S. Secretary of State George Marshall proposed an economic aid program.</a:t>
            </a:r>
          </a:p>
          <a:p>
            <a:pPr lvl="0"/>
            <a:r>
              <a:rPr lang="en-US" b="1" dirty="0"/>
              <a:t>Peaceful Containment</a:t>
            </a:r>
            <a:r>
              <a:rPr lang="en-US" dirty="0"/>
              <a:t> </a:t>
            </a:r>
            <a:r>
              <a:rPr lang="en-US" dirty="0" smtClean="0"/>
              <a:t>- Marshall </a:t>
            </a:r>
            <a:r>
              <a:rPr lang="en-US" dirty="0"/>
              <a:t>Plan as a type of containment policy against the spread of </a:t>
            </a:r>
            <a:r>
              <a:rPr lang="en-US" dirty="0" smtClean="0"/>
              <a:t>communism</a:t>
            </a:r>
          </a:p>
          <a:p>
            <a:pPr lvl="1"/>
            <a:r>
              <a:rPr lang="en-US" dirty="0" smtClean="0"/>
              <a:t>countries </a:t>
            </a:r>
            <a:r>
              <a:rPr lang="en-US" dirty="0"/>
              <a:t>with strong economies would be less susceptible to Communist takeover.</a:t>
            </a:r>
          </a:p>
          <a:p>
            <a:pPr lvl="0"/>
            <a:r>
              <a:rPr lang="en-US" dirty="0" smtClean="0"/>
              <a:t>Marshall </a:t>
            </a:r>
            <a:r>
              <a:rPr lang="en-US" dirty="0"/>
              <a:t>Plan sent supplies, machinery, and food into Western </a:t>
            </a:r>
            <a:r>
              <a:rPr lang="en-US" dirty="0" smtClean="0"/>
              <a:t>Europe </a:t>
            </a:r>
          </a:p>
          <a:p>
            <a:pPr lvl="1"/>
            <a:r>
              <a:rPr lang="en-US" dirty="0" smtClean="0"/>
              <a:t>Purchase </a:t>
            </a:r>
            <a:r>
              <a:rPr lang="en-US" dirty="0"/>
              <a:t>of these items by the U.S. government from American farmers and businesses helped the U.S. economy.</a:t>
            </a:r>
          </a:p>
          <a:p>
            <a:pPr lvl="0"/>
            <a:r>
              <a:rPr lang="en-US" dirty="0" smtClean="0"/>
              <a:t>The </a:t>
            </a:r>
            <a:r>
              <a:rPr lang="en-US" dirty="0"/>
              <a:t>Soviet Union and Iron Curtain countries refused to accept U.S. aid</a:t>
            </a:r>
            <a:r>
              <a:rPr lang="en-US" dirty="0" smtClean="0"/>
              <a:t>.</a:t>
            </a:r>
            <a:endParaRPr lang="en-US" dirty="0"/>
          </a:p>
        </p:txBody>
      </p:sp>
    </p:spTree>
    <p:extLst>
      <p:ext uri="{BB962C8B-B14F-4D97-AF65-F5344CB8AC3E}">
        <p14:creationId xmlns:p14="http://schemas.microsoft.com/office/powerpoint/2010/main" val="1436648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Berlin Airlift</a:t>
            </a:r>
            <a:endParaRPr lang="en-US" dirty="0"/>
          </a:p>
        </p:txBody>
      </p:sp>
      <p:sp>
        <p:nvSpPr>
          <p:cNvPr id="3" name="Content Placeholder 2"/>
          <p:cNvSpPr>
            <a:spLocks noGrp="1"/>
          </p:cNvSpPr>
          <p:nvPr>
            <p:ph idx="1"/>
          </p:nvPr>
        </p:nvSpPr>
        <p:spPr>
          <a:xfrm>
            <a:off x="762000" y="685799"/>
            <a:ext cx="7543800" cy="4563533"/>
          </a:xfrm>
        </p:spPr>
        <p:txBody>
          <a:bodyPr>
            <a:normAutofit fontScale="92500" lnSpcReduction="20000"/>
          </a:bodyPr>
          <a:lstStyle/>
          <a:p>
            <a:r>
              <a:rPr lang="en-US" b="1" dirty="0" smtClean="0"/>
              <a:t>West Germany</a:t>
            </a:r>
            <a:r>
              <a:rPr lang="en-US" dirty="0"/>
              <a:t> </a:t>
            </a:r>
            <a:r>
              <a:rPr lang="en-US" dirty="0" smtClean="0"/>
              <a:t>1948 </a:t>
            </a:r>
            <a:r>
              <a:rPr lang="en-US" dirty="0"/>
              <a:t>the Western powers united their occupied zones into an autonomous nation. </a:t>
            </a:r>
            <a:r>
              <a:rPr lang="en-US" dirty="0"/>
              <a:t>M</a:t>
            </a:r>
            <a:r>
              <a:rPr lang="en-US" dirty="0" smtClean="0"/>
              <a:t>ade </a:t>
            </a:r>
            <a:r>
              <a:rPr lang="en-US" dirty="0"/>
              <a:t>West </a:t>
            </a:r>
            <a:r>
              <a:rPr lang="en-US" dirty="0" smtClean="0"/>
              <a:t>Berlin part </a:t>
            </a:r>
            <a:r>
              <a:rPr lang="en-US" dirty="0"/>
              <a:t>of the new Federal Republic of Germany, also known as West Germany.</a:t>
            </a:r>
          </a:p>
          <a:p>
            <a:pPr lvl="0"/>
            <a:r>
              <a:rPr lang="en-US" b="1" dirty="0"/>
              <a:t>Berlin Airlift</a:t>
            </a:r>
            <a:r>
              <a:rPr lang="en-US" dirty="0"/>
              <a:t> </a:t>
            </a:r>
            <a:r>
              <a:rPr lang="en-US" dirty="0" smtClean="0"/>
              <a:t>Soviets </a:t>
            </a:r>
            <a:r>
              <a:rPr lang="en-US" dirty="0"/>
              <a:t>closed off all highway and rail access to West </a:t>
            </a:r>
            <a:r>
              <a:rPr lang="en-US" dirty="0" smtClean="0"/>
              <a:t>Berlin. </a:t>
            </a:r>
            <a:r>
              <a:rPr lang="en-US" dirty="0"/>
              <a:t>To support West Berlin, the U.S. Air Force flew supplies into the city around the clock from June 1948 until May 1949. On May 12, Stalin reopened rail and highway access.</a:t>
            </a:r>
          </a:p>
          <a:p>
            <a:pPr lvl="0"/>
            <a:r>
              <a:rPr lang="en-US" b="1" dirty="0"/>
              <a:t>NATO</a:t>
            </a:r>
            <a:r>
              <a:rPr lang="en-US" dirty="0"/>
              <a:t> The Berlin Airlift and ongoing </a:t>
            </a:r>
            <a:r>
              <a:rPr lang="en-US" dirty="0" smtClean="0"/>
              <a:t>tensions convinced </a:t>
            </a:r>
            <a:r>
              <a:rPr lang="en-US" dirty="0"/>
              <a:t>leaders that a military alliance was necessary</a:t>
            </a:r>
            <a:r>
              <a:rPr lang="en-US" dirty="0" smtClean="0"/>
              <a:t>.</a:t>
            </a:r>
          </a:p>
          <a:p>
            <a:pPr lvl="1"/>
            <a:r>
              <a:rPr lang="en-US" dirty="0" smtClean="0"/>
              <a:t>1949 </a:t>
            </a:r>
            <a:r>
              <a:rPr lang="en-US" dirty="0"/>
              <a:t>the North Atlantic Treaty Organization (NATO) was founded. </a:t>
            </a:r>
            <a:endParaRPr lang="en-US" dirty="0" smtClean="0"/>
          </a:p>
          <a:p>
            <a:pPr lvl="1"/>
            <a:r>
              <a:rPr lang="en-US" dirty="0" smtClean="0"/>
              <a:t>NATO </a:t>
            </a:r>
            <a:r>
              <a:rPr lang="en-US" dirty="0"/>
              <a:t>members agreed to come to the aid of any member who was attacked. It was the first time the United States had committed itself to </a:t>
            </a:r>
            <a:r>
              <a:rPr lang="en-US" dirty="0" smtClean="0"/>
              <a:t>a </a:t>
            </a:r>
            <a:r>
              <a:rPr lang="en-US" dirty="0"/>
              <a:t>European alliance</a:t>
            </a:r>
            <a:r>
              <a:rPr lang="en-US" dirty="0" smtClean="0"/>
              <a:t>.</a:t>
            </a:r>
            <a:endParaRPr lang="en-US" dirty="0"/>
          </a:p>
        </p:txBody>
      </p:sp>
    </p:spTree>
    <p:extLst>
      <p:ext uri="{BB962C8B-B14F-4D97-AF65-F5344CB8AC3E}">
        <p14:creationId xmlns:p14="http://schemas.microsoft.com/office/powerpoint/2010/main" val="3708961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31 at 11.14.5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 y="101600"/>
            <a:ext cx="8890000" cy="6756400"/>
          </a:xfrm>
          <a:prstGeom prst="rect">
            <a:avLst/>
          </a:prstGeom>
        </p:spPr>
      </p:pic>
    </p:spTree>
    <p:extLst>
      <p:ext uri="{BB962C8B-B14F-4D97-AF65-F5344CB8AC3E}">
        <p14:creationId xmlns:p14="http://schemas.microsoft.com/office/powerpoint/2010/main" val="3839828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31 at 11.15.3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8915400" cy="6743700"/>
          </a:xfrm>
          <a:prstGeom prst="rect">
            <a:avLst/>
          </a:prstGeom>
        </p:spPr>
      </p:pic>
    </p:spTree>
    <p:extLst>
      <p:ext uri="{BB962C8B-B14F-4D97-AF65-F5344CB8AC3E}">
        <p14:creationId xmlns:p14="http://schemas.microsoft.com/office/powerpoint/2010/main" val="700238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31 at 11.15.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346"/>
            <a:ext cx="8915400" cy="6718300"/>
          </a:xfrm>
          <a:prstGeom prst="rect">
            <a:avLst/>
          </a:prstGeom>
        </p:spPr>
      </p:pic>
    </p:spTree>
    <p:extLst>
      <p:ext uri="{BB962C8B-B14F-4D97-AF65-F5344CB8AC3E}">
        <p14:creationId xmlns:p14="http://schemas.microsoft.com/office/powerpoint/2010/main" val="1748951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31 at 11.15.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902700" cy="6756400"/>
          </a:xfrm>
          <a:prstGeom prst="rect">
            <a:avLst/>
          </a:prstGeom>
        </p:spPr>
      </p:pic>
    </p:spTree>
    <p:extLst>
      <p:ext uri="{BB962C8B-B14F-4D97-AF65-F5344CB8AC3E}">
        <p14:creationId xmlns:p14="http://schemas.microsoft.com/office/powerpoint/2010/main" val="3204591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166</TotalTime>
  <Words>75</Words>
  <Application>Microsoft Macintosh PowerPoint</Application>
  <PresentationFormat>On-screen Show (4:3)</PresentationFormat>
  <Paragraphs>54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Newsprint</vt:lpstr>
      <vt:lpstr>The Early Cold War Years</vt:lpstr>
      <vt:lpstr>Containing Communism</vt:lpstr>
      <vt:lpstr>Truman Doctrine</vt:lpstr>
      <vt:lpstr>Marshall Plan</vt:lpstr>
      <vt:lpstr>The Berlin Airlift</vt:lpstr>
      <vt:lpstr>PowerPoint Presentation</vt:lpstr>
      <vt:lpstr>PowerPoint Presentation</vt:lpstr>
      <vt:lpstr>PowerPoint Presentation</vt:lpstr>
      <vt:lpstr>PowerPoint Presentation</vt:lpstr>
      <vt:lpstr>PowerPoint Presentation</vt:lpstr>
      <vt:lpstr>Turmoil in Asia</vt:lpstr>
      <vt:lpstr>PowerPoint Presentation</vt:lpstr>
      <vt:lpstr>Korean War</vt:lpstr>
      <vt:lpstr>Korean War</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Early Cold War Years</dc:title>
  <dc:creator>Abbie</dc:creator>
  <cp:lastModifiedBy>Abbie</cp:lastModifiedBy>
  <cp:revision>12</cp:revision>
  <dcterms:created xsi:type="dcterms:W3CDTF">2014-01-31T17:03:34Z</dcterms:created>
  <dcterms:modified xsi:type="dcterms:W3CDTF">2014-01-31T19:50:25Z</dcterms:modified>
</cp:coreProperties>
</file>