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8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139BCD6-888E-FB42-B713-59CC966497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80A2B6-98ED-F140-84EC-B70C0A2DC62A}" type="datetimeFigureOut">
              <a:rPr lang="en-US" smtClean="0"/>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A2B6-98ED-F140-84EC-B70C0A2DC62A}" type="datetimeFigureOut">
              <a:rPr lang="en-US" smtClean="0"/>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139BCD6-888E-FB42-B713-59CC966497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BCD6-888E-FB42-B713-59CC966497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0A2B6-98ED-F140-84EC-B70C0A2DC62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BCD6-888E-FB42-B713-59CC966497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F80A2B6-98ED-F140-84EC-B70C0A2DC62A}" type="datetimeFigureOut">
              <a:rPr lang="en-US" smtClean="0"/>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9BCD6-888E-FB42-B713-59CC96649777}"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80A2B6-98ED-F140-84EC-B70C0A2DC62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BCD6-888E-FB42-B713-59CC96649777}"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F80A2B6-98ED-F140-84EC-B70C0A2DC62A}" type="datetimeFigureOut">
              <a:rPr lang="en-US" smtClean="0"/>
              <a:t>1/23/14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139BCD6-888E-FB42-B713-59CC966497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 of the Middle Ages</a:t>
            </a:r>
            <a:endParaRPr lang="en-US" dirty="0"/>
          </a:p>
        </p:txBody>
      </p:sp>
      <p:sp>
        <p:nvSpPr>
          <p:cNvPr id="3" name="Subtitle 2"/>
          <p:cNvSpPr>
            <a:spLocks noGrp="1"/>
          </p:cNvSpPr>
          <p:nvPr>
            <p:ph type="subTitle" idx="1"/>
          </p:nvPr>
        </p:nvSpPr>
        <p:spPr/>
        <p:txBody>
          <a:bodyPr/>
          <a:lstStyle/>
          <a:p>
            <a:r>
              <a:rPr lang="en-US" dirty="0" smtClean="0"/>
              <a:t>Chapter 12.3</a:t>
            </a:r>
            <a:endParaRPr lang="en-US" dirty="0"/>
          </a:p>
        </p:txBody>
      </p:sp>
    </p:spTree>
    <p:extLst>
      <p:ext uri="{BB962C8B-B14F-4D97-AF65-F5344CB8AC3E}">
        <p14:creationId xmlns:p14="http://schemas.microsoft.com/office/powerpoint/2010/main" val="411469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University</a:t>
            </a:r>
            <a:endParaRPr lang="en-US" dirty="0"/>
          </a:p>
        </p:txBody>
      </p:sp>
      <p:sp>
        <p:nvSpPr>
          <p:cNvPr id="3" name="Content Placeholder 2"/>
          <p:cNvSpPr>
            <a:spLocks noGrp="1"/>
          </p:cNvSpPr>
          <p:nvPr>
            <p:ph idx="1"/>
          </p:nvPr>
        </p:nvSpPr>
        <p:spPr>
          <a:xfrm>
            <a:off x="330532" y="1530765"/>
            <a:ext cx="8332892" cy="5131541"/>
          </a:xfrm>
        </p:spPr>
        <p:txBody>
          <a:bodyPr>
            <a:normAutofit lnSpcReduction="10000"/>
          </a:bodyPr>
          <a:lstStyle/>
          <a:p>
            <a:r>
              <a:rPr lang="en-US" dirty="0"/>
              <a:t>The modern university evolved from medieval schools known as </a:t>
            </a:r>
            <a:r>
              <a:rPr lang="en-US" i="1" dirty="0" err="1"/>
              <a:t>studia</a:t>
            </a:r>
            <a:r>
              <a:rPr lang="en-US" i="1" dirty="0"/>
              <a:t> </a:t>
            </a:r>
            <a:r>
              <a:rPr lang="en-US" i="1" dirty="0" err="1" smtClean="0"/>
              <a:t>generalia</a:t>
            </a:r>
            <a:endParaRPr lang="en-US" dirty="0" smtClean="0"/>
          </a:p>
          <a:p>
            <a:pPr lvl="1"/>
            <a:r>
              <a:rPr lang="en-US" dirty="0" smtClean="0"/>
              <a:t>formed </a:t>
            </a:r>
            <a:r>
              <a:rPr lang="en-US" dirty="0"/>
              <a:t>to educate clerks and monks beyond the level of the cathedral and monastic </a:t>
            </a:r>
            <a:r>
              <a:rPr lang="en-US" dirty="0" smtClean="0"/>
              <a:t>schools</a:t>
            </a:r>
          </a:p>
          <a:p>
            <a:pPr lvl="1"/>
            <a:r>
              <a:rPr lang="en-US" dirty="0" smtClean="0"/>
              <a:t>main </a:t>
            </a:r>
            <a:r>
              <a:rPr lang="en-US" dirty="0"/>
              <a:t>difference between the </a:t>
            </a:r>
            <a:r>
              <a:rPr lang="en-US" i="1" dirty="0" err="1"/>
              <a:t>studia</a:t>
            </a:r>
            <a:r>
              <a:rPr lang="en-US" i="1" dirty="0"/>
              <a:t> </a:t>
            </a:r>
            <a:r>
              <a:rPr lang="en-US" i="1" dirty="0" err="1"/>
              <a:t>generalia</a:t>
            </a:r>
            <a:r>
              <a:rPr lang="en-US" dirty="0"/>
              <a:t> and monastic schools was the inclusion of scholars from foreign countries. </a:t>
            </a:r>
            <a:endParaRPr lang="en-US" dirty="0" smtClean="0"/>
          </a:p>
          <a:p>
            <a:r>
              <a:rPr lang="en-US" dirty="0" smtClean="0"/>
              <a:t>The </a:t>
            </a:r>
            <a:r>
              <a:rPr lang="en-US" dirty="0"/>
              <a:t>early universities were groups of students and masters who were free to govern themselves, provided that the masters taught neither atheism nor heresy</a:t>
            </a:r>
            <a:r>
              <a:rPr lang="en-US" dirty="0" smtClean="0"/>
              <a:t>.</a:t>
            </a:r>
          </a:p>
          <a:p>
            <a:pPr lvl="1"/>
            <a:r>
              <a:rPr lang="en-US" dirty="0" smtClean="0"/>
              <a:t>had </a:t>
            </a:r>
            <a:r>
              <a:rPr lang="en-US" dirty="0"/>
              <a:t>to finance </a:t>
            </a:r>
            <a:r>
              <a:rPr lang="en-US" dirty="0" smtClean="0"/>
              <a:t>selves</a:t>
            </a:r>
            <a:r>
              <a:rPr lang="en-US" dirty="0"/>
              <a:t>, so teachers charged fees, and to assure themselves </a:t>
            </a:r>
            <a:r>
              <a:rPr lang="en-US" dirty="0" smtClean="0"/>
              <a:t>a living, </a:t>
            </a:r>
            <a:r>
              <a:rPr lang="en-US" dirty="0"/>
              <a:t>they had to please their </a:t>
            </a:r>
            <a:r>
              <a:rPr lang="en-US" dirty="0" smtClean="0"/>
              <a:t>students </a:t>
            </a:r>
          </a:p>
          <a:p>
            <a:pPr lvl="1"/>
            <a:r>
              <a:rPr lang="en-US" dirty="0" smtClean="0"/>
              <a:t>early </a:t>
            </a:r>
            <a:r>
              <a:rPr lang="en-US" dirty="0"/>
              <a:t>universities had no permanent buildings and </a:t>
            </a:r>
            <a:r>
              <a:rPr lang="en-US" dirty="0" smtClean="0"/>
              <a:t>little property</a:t>
            </a:r>
          </a:p>
          <a:p>
            <a:pPr lvl="1"/>
            <a:r>
              <a:rPr lang="en-US" dirty="0" smtClean="0"/>
              <a:t>subject </a:t>
            </a:r>
            <a:r>
              <a:rPr lang="en-US" dirty="0"/>
              <a:t>to the loss of dissatisfied students and of masters who could move to another </a:t>
            </a:r>
            <a:r>
              <a:rPr lang="en-US" dirty="0" smtClean="0"/>
              <a:t>city</a:t>
            </a:r>
            <a:endParaRPr lang="en-US" dirty="0"/>
          </a:p>
        </p:txBody>
      </p:sp>
    </p:spTree>
    <p:extLst>
      <p:ext uri="{BB962C8B-B14F-4D97-AF65-F5344CB8AC3E}">
        <p14:creationId xmlns:p14="http://schemas.microsoft.com/office/powerpoint/2010/main" val="239161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Vernacular </a:t>
            </a:r>
            <a:r>
              <a:rPr lang="en-US" dirty="0" smtClean="0"/>
              <a:t>Literature</a:t>
            </a:r>
            <a:endParaRPr lang="en-US" dirty="0"/>
          </a:p>
        </p:txBody>
      </p:sp>
      <p:sp>
        <p:nvSpPr>
          <p:cNvPr id="3" name="Content Placeholder 2"/>
          <p:cNvSpPr>
            <a:spLocks noGrp="1"/>
          </p:cNvSpPr>
          <p:nvPr>
            <p:ph idx="1"/>
          </p:nvPr>
        </p:nvSpPr>
        <p:spPr/>
        <p:txBody>
          <a:bodyPr/>
          <a:lstStyle/>
          <a:p>
            <a:pPr fontAlgn="base"/>
            <a:r>
              <a:rPr lang="en-US" b="1" dirty="0"/>
              <a:t>The Rise of Vernacular Literature</a:t>
            </a:r>
            <a:endParaRPr lang="en-US" dirty="0"/>
          </a:p>
          <a:p>
            <a:pPr lvl="1"/>
            <a:r>
              <a:rPr lang="en-US" dirty="0"/>
              <a:t>Literature as a new source of </a:t>
            </a:r>
            <a:r>
              <a:rPr lang="en-US" dirty="0" smtClean="0"/>
              <a:t>entertainment</a:t>
            </a:r>
          </a:p>
          <a:p>
            <a:pPr lvl="2"/>
            <a:r>
              <a:rPr lang="en-US" dirty="0" smtClean="0"/>
              <a:t>Vernacular – written in every day speech</a:t>
            </a:r>
            <a:endParaRPr lang="en-US" dirty="0"/>
          </a:p>
          <a:p>
            <a:pPr lvl="1"/>
            <a:r>
              <a:rPr lang="en-US" dirty="0"/>
              <a:t>Features of troubadour </a:t>
            </a:r>
            <a:r>
              <a:rPr lang="en-US" dirty="0" smtClean="0"/>
              <a:t>poetry</a:t>
            </a:r>
          </a:p>
          <a:p>
            <a:pPr lvl="2"/>
            <a:r>
              <a:rPr lang="en-US" dirty="0" smtClean="0"/>
              <a:t>Poetry of knights and nobles</a:t>
            </a:r>
            <a:endParaRPr lang="en-US" dirty="0"/>
          </a:p>
          <a:p>
            <a:pPr lvl="1"/>
            <a:r>
              <a:rPr lang="en-US" dirty="0"/>
              <a:t>Features of heroic epic </a:t>
            </a:r>
            <a:r>
              <a:rPr lang="en-US" dirty="0" smtClean="0"/>
              <a:t>poetry</a:t>
            </a:r>
          </a:p>
          <a:p>
            <a:pPr lvl="2"/>
            <a:r>
              <a:rPr lang="en-US" dirty="0" smtClean="0"/>
              <a:t>Battles of knights for their lords/kings</a:t>
            </a:r>
            <a:endParaRPr lang="en-US" dirty="0"/>
          </a:p>
          <a:p>
            <a:pPr lvl="1"/>
            <a:r>
              <a:rPr lang="en-US" dirty="0"/>
              <a:t>Geoffrey </a:t>
            </a:r>
            <a:r>
              <a:rPr lang="en-US" dirty="0" smtClean="0"/>
              <a:t>Chaucer</a:t>
            </a:r>
          </a:p>
          <a:p>
            <a:pPr lvl="2"/>
            <a:r>
              <a:rPr lang="en-US" dirty="0" smtClean="0"/>
              <a:t>Canterbury Tales</a:t>
            </a:r>
            <a:endParaRPr lang="en-US" dirty="0"/>
          </a:p>
          <a:p>
            <a:endParaRPr lang="en-US" dirty="0"/>
          </a:p>
        </p:txBody>
      </p:sp>
    </p:spTree>
    <p:extLst>
      <p:ext uri="{BB962C8B-B14F-4D97-AF65-F5344CB8AC3E}">
        <p14:creationId xmlns:p14="http://schemas.microsoft.com/office/powerpoint/2010/main" val="245222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normAutofit lnSpcReduction="10000"/>
          </a:bodyPr>
          <a:lstStyle/>
          <a:p>
            <a:r>
              <a:rPr lang="en-US" dirty="0"/>
              <a:t>The late 1100s and the 1200s were the golden age of the troubadour. This singing poet was most common in regions near the Pyrenees and the southern Alps. Troubadours, who were usually nobles or knights, entertained ladies of the court with songs of love. The texts of their songs had a great influence on the development of lyric poetry in Europe. Some of their work was preserved in books called </a:t>
            </a:r>
            <a:r>
              <a:rPr lang="en-US" i="1" dirty="0" err="1"/>
              <a:t>chansonniers</a:t>
            </a:r>
            <a:r>
              <a:rPr lang="en-US" i="1" dirty="0"/>
              <a:t>,</a:t>
            </a:r>
            <a:r>
              <a:rPr lang="en-US" dirty="0"/>
              <a:t> which give evidence of the brilliance of the troubadours' art. One of the earliest troubadours was </a:t>
            </a:r>
            <a:r>
              <a:rPr lang="en-US" dirty="0" err="1"/>
              <a:t>Guilhem</a:t>
            </a:r>
            <a:r>
              <a:rPr lang="en-US" dirty="0"/>
              <a:t> de </a:t>
            </a:r>
            <a:r>
              <a:rPr lang="en-US" dirty="0" err="1"/>
              <a:t>Peitieus</a:t>
            </a:r>
            <a:r>
              <a:rPr lang="en-US" dirty="0"/>
              <a:t>, who composed songs about his experiences in the Crusades.</a:t>
            </a:r>
            <a:r>
              <a:rPr lang="en-US" dirty="0" smtClean="0">
                <a:effectLst/>
              </a:rPr>
              <a:t> </a:t>
            </a:r>
            <a:endParaRPr lang="en-US" dirty="0"/>
          </a:p>
        </p:txBody>
      </p:sp>
    </p:spTree>
    <p:extLst>
      <p:ext uri="{BB962C8B-B14F-4D97-AF65-F5344CB8AC3E}">
        <p14:creationId xmlns:p14="http://schemas.microsoft.com/office/powerpoint/2010/main" val="397161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in the Middle Ages</a:t>
            </a:r>
            <a:endParaRPr lang="en-US" dirty="0"/>
          </a:p>
        </p:txBody>
      </p:sp>
      <p:pic>
        <p:nvPicPr>
          <p:cNvPr id="6" name="Picture 5" descr="Screen Shot 2014-01-22 at 10.25.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661" y="2151498"/>
            <a:ext cx="4458098" cy="3071134"/>
          </a:xfrm>
          <a:prstGeom prst="rect">
            <a:avLst/>
          </a:prstGeom>
        </p:spPr>
      </p:pic>
      <p:pic>
        <p:nvPicPr>
          <p:cNvPr id="7" name="Picture 6" descr="Screen Shot 2014-01-22 at 10.25.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71339"/>
            <a:ext cx="9144000" cy="1843648"/>
          </a:xfrm>
          <a:prstGeom prst="rect">
            <a:avLst/>
          </a:prstGeom>
        </p:spPr>
      </p:pic>
    </p:spTree>
    <p:extLst>
      <p:ext uri="{BB962C8B-B14F-4D97-AF65-F5344CB8AC3E}">
        <p14:creationId xmlns:p14="http://schemas.microsoft.com/office/powerpoint/2010/main" val="323948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p>
        </p:txBody>
      </p:sp>
      <p:sp>
        <p:nvSpPr>
          <p:cNvPr id="3" name="Content Placeholder 2"/>
          <p:cNvSpPr>
            <a:spLocks noGrp="1"/>
          </p:cNvSpPr>
          <p:nvPr>
            <p:ph idx="1"/>
          </p:nvPr>
        </p:nvSpPr>
        <p:spPr/>
        <p:txBody>
          <a:bodyPr/>
          <a:lstStyle/>
          <a:p>
            <a:pPr fontAlgn="base"/>
            <a:r>
              <a:rPr lang="en-US" b="1" dirty="0"/>
              <a:t>Romanesque Cathedral</a:t>
            </a:r>
            <a:endParaRPr lang="en-US" dirty="0"/>
          </a:p>
          <a:p>
            <a:pPr lvl="1"/>
            <a:r>
              <a:rPr lang="en-US" dirty="0"/>
              <a:t>Roof formed from an arched stone vault</a:t>
            </a:r>
          </a:p>
          <a:p>
            <a:pPr lvl="1"/>
            <a:r>
              <a:rPr lang="en-US" dirty="0"/>
              <a:t>Cathedral in the shape of a cross</a:t>
            </a:r>
          </a:p>
          <a:p>
            <a:pPr fontAlgn="base"/>
            <a:r>
              <a:rPr lang="en-US" b="1" dirty="0"/>
              <a:t>Gothic Cathedral</a:t>
            </a:r>
            <a:endParaRPr lang="en-US" dirty="0"/>
          </a:p>
          <a:p>
            <a:pPr lvl="1"/>
            <a:r>
              <a:rPr lang="en-US" dirty="0"/>
              <a:t>Ribbed vaults and pointed arches</a:t>
            </a:r>
          </a:p>
          <a:p>
            <a:pPr lvl="1"/>
            <a:r>
              <a:rPr lang="en-US" dirty="0"/>
              <a:t>Flying buttresses</a:t>
            </a:r>
          </a:p>
          <a:p>
            <a:pPr lvl="1"/>
            <a:r>
              <a:rPr lang="en-US" dirty="0"/>
              <a:t>Thin walls and large stained glass windows</a:t>
            </a:r>
          </a:p>
          <a:p>
            <a:endParaRPr lang="en-US" dirty="0"/>
          </a:p>
        </p:txBody>
      </p:sp>
    </p:spTree>
    <p:extLst>
      <p:ext uri="{BB962C8B-B14F-4D97-AF65-F5344CB8AC3E}">
        <p14:creationId xmlns:p14="http://schemas.microsoft.com/office/powerpoint/2010/main" val="377168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Romanesque Cathedral</a:t>
            </a:r>
            <a:endParaRPr lang="en-US" dirty="0"/>
          </a:p>
        </p:txBody>
      </p:sp>
      <p:pic>
        <p:nvPicPr>
          <p:cNvPr id="4" name="Picture 3" descr="Romanesque Cathed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07" y="1450553"/>
            <a:ext cx="6879423" cy="5159567"/>
          </a:xfrm>
          <a:prstGeom prst="rect">
            <a:avLst/>
          </a:prstGeom>
        </p:spPr>
      </p:pic>
    </p:spTree>
    <p:extLst>
      <p:ext uri="{BB962C8B-B14F-4D97-AF65-F5344CB8AC3E}">
        <p14:creationId xmlns:p14="http://schemas.microsoft.com/office/powerpoint/2010/main" val="154478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2 at 10.26.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76" y="375193"/>
            <a:ext cx="8890000" cy="6273800"/>
          </a:xfrm>
          <a:prstGeom prst="rect">
            <a:avLst/>
          </a:prstGeom>
        </p:spPr>
      </p:pic>
    </p:spTree>
    <p:extLst>
      <p:ext uri="{BB962C8B-B14F-4D97-AF65-F5344CB8AC3E}">
        <p14:creationId xmlns:p14="http://schemas.microsoft.com/office/powerpoint/2010/main" val="42320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Revival</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pPr fontAlgn="base"/>
            <a:r>
              <a:rPr lang="en-US" b="1" dirty="0"/>
              <a:t>Birth of the University</a:t>
            </a:r>
            <a:endParaRPr lang="en-US" dirty="0"/>
          </a:p>
          <a:p>
            <a:pPr lvl="1"/>
            <a:r>
              <a:rPr lang="en-US" b="1" dirty="0"/>
              <a:t>First European </a:t>
            </a:r>
            <a:r>
              <a:rPr lang="en-US" b="1" dirty="0" smtClean="0"/>
              <a:t>universities</a:t>
            </a:r>
          </a:p>
          <a:p>
            <a:pPr lvl="2"/>
            <a:r>
              <a:rPr lang="en-US" dirty="0" smtClean="0"/>
              <a:t>Bologna, Italy; Paris, France ; Oxford England– men only</a:t>
            </a:r>
            <a:endParaRPr lang="en-US" dirty="0"/>
          </a:p>
          <a:p>
            <a:pPr lvl="1"/>
            <a:r>
              <a:rPr lang="en-US" b="1" dirty="0"/>
              <a:t>Subjects and </a:t>
            </a:r>
            <a:r>
              <a:rPr lang="en-US" b="1" dirty="0" smtClean="0"/>
              <a:t>degrees</a:t>
            </a:r>
          </a:p>
          <a:p>
            <a:pPr lvl="2"/>
            <a:r>
              <a:rPr lang="en-US" dirty="0" smtClean="0"/>
              <a:t>Liberal arts (grammar, logic, rhetoric, arithmetic, music)</a:t>
            </a:r>
          </a:p>
          <a:p>
            <a:pPr lvl="2"/>
            <a:r>
              <a:rPr lang="en-US" dirty="0" smtClean="0"/>
              <a:t>Bachelor of Arts and Master of Arts added later</a:t>
            </a:r>
          </a:p>
          <a:p>
            <a:pPr lvl="2"/>
            <a:r>
              <a:rPr lang="en-US" dirty="0" smtClean="0"/>
              <a:t>Doctorates – law, medicine, theology</a:t>
            </a:r>
            <a:endParaRPr lang="en-US" dirty="0"/>
          </a:p>
          <a:p>
            <a:pPr lvl="1"/>
            <a:r>
              <a:rPr lang="en-US" b="1" dirty="0" smtClean="0"/>
              <a:t>Study of theology – </a:t>
            </a:r>
            <a:r>
              <a:rPr lang="en-US" dirty="0" smtClean="0"/>
              <a:t>Study of religion and God</a:t>
            </a:r>
          </a:p>
          <a:p>
            <a:pPr lvl="2"/>
            <a:r>
              <a:rPr lang="en-US" dirty="0" smtClean="0"/>
              <a:t>Scholasticism influenced theology – tries to show faith is in harmony w/ reason</a:t>
            </a:r>
          </a:p>
          <a:p>
            <a:pPr lvl="1"/>
            <a:r>
              <a:rPr lang="en-US" b="1" dirty="0" smtClean="0"/>
              <a:t>Anselm</a:t>
            </a:r>
            <a:r>
              <a:rPr lang="en-US" b="1" dirty="0"/>
              <a:t>, Aquinas, and </a:t>
            </a:r>
            <a:r>
              <a:rPr lang="en-US" b="1" dirty="0" smtClean="0"/>
              <a:t>Bacon – </a:t>
            </a:r>
            <a:r>
              <a:rPr lang="en-US" dirty="0" smtClean="0"/>
              <a:t>all philosophers that used scholasticism in their work.</a:t>
            </a:r>
            <a:endParaRPr lang="en-US" dirty="0"/>
          </a:p>
          <a:p>
            <a:endParaRPr lang="en-US" dirty="0"/>
          </a:p>
        </p:txBody>
      </p:sp>
    </p:spTree>
    <p:extLst>
      <p:ext uri="{BB962C8B-B14F-4D97-AF65-F5344CB8AC3E}">
        <p14:creationId xmlns:p14="http://schemas.microsoft.com/office/powerpoint/2010/main" val="223163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then….</a:t>
            </a:r>
            <a:endParaRPr lang="en-US" dirty="0"/>
          </a:p>
        </p:txBody>
      </p:sp>
      <p:pic>
        <p:nvPicPr>
          <p:cNvPr id="4" name="Picture 3" descr="Screen Shot 2014-01-22 at 10.26.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673"/>
            <a:ext cx="9144000" cy="5069347"/>
          </a:xfrm>
          <a:prstGeom prst="rect">
            <a:avLst/>
          </a:prstGeom>
        </p:spPr>
      </p:pic>
    </p:spTree>
    <p:extLst>
      <p:ext uri="{BB962C8B-B14F-4D97-AF65-F5344CB8AC3E}">
        <p14:creationId xmlns:p14="http://schemas.microsoft.com/office/powerpoint/2010/main" val="245280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then….</a:t>
            </a:r>
            <a:endParaRPr lang="en-US" dirty="0"/>
          </a:p>
        </p:txBody>
      </p:sp>
      <p:pic>
        <p:nvPicPr>
          <p:cNvPr id="4" name="Picture 3" descr="Screen Shot 2014-01-22 at 10.26.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9719"/>
            <a:ext cx="9144000" cy="5688281"/>
          </a:xfrm>
          <a:prstGeom prst="rect">
            <a:avLst/>
          </a:prstGeom>
        </p:spPr>
      </p:pic>
    </p:spTree>
    <p:extLst>
      <p:ext uri="{BB962C8B-B14F-4D97-AF65-F5344CB8AC3E}">
        <p14:creationId xmlns:p14="http://schemas.microsoft.com/office/powerpoint/2010/main" val="323156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2"/>
            <a:ext cx="8229600" cy="757162"/>
          </a:xfrm>
        </p:spPr>
        <p:txBody>
          <a:bodyPr>
            <a:normAutofit fontScale="90000"/>
          </a:bodyPr>
          <a:lstStyle/>
          <a:p>
            <a:r>
              <a:rPr lang="en-US" dirty="0" smtClean="0"/>
              <a:t>University now….</a:t>
            </a:r>
            <a:endParaRPr lang="en-US" dirty="0"/>
          </a:p>
        </p:txBody>
      </p:sp>
      <p:pic>
        <p:nvPicPr>
          <p:cNvPr id="4" name="Picture 3" descr="Screen Shot 2014-01-22 at 10.27.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0" y="790063"/>
            <a:ext cx="8686800" cy="5963252"/>
          </a:xfrm>
          <a:prstGeom prst="rect">
            <a:avLst/>
          </a:prstGeom>
        </p:spPr>
      </p:pic>
    </p:spTree>
    <p:extLst>
      <p:ext uri="{BB962C8B-B14F-4D97-AF65-F5344CB8AC3E}">
        <p14:creationId xmlns:p14="http://schemas.microsoft.com/office/powerpoint/2010/main" val="371349147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8921</TotalTime>
  <Words>288</Words>
  <Application>Microsoft Macintosh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Inkwell</vt:lpstr>
      <vt:lpstr>Culture of the Middle Ages</vt:lpstr>
      <vt:lpstr>Architecture in the Middle Ages</vt:lpstr>
      <vt:lpstr>Architecture</vt:lpstr>
      <vt:lpstr>Romanesque Cathedral</vt:lpstr>
      <vt:lpstr>PowerPoint Presentation</vt:lpstr>
      <vt:lpstr>Intellectual Revival</vt:lpstr>
      <vt:lpstr>University then….</vt:lpstr>
      <vt:lpstr>University then….</vt:lpstr>
      <vt:lpstr>University now….</vt:lpstr>
      <vt:lpstr>Modern University</vt:lpstr>
      <vt:lpstr>Vernacular Literature</vt:lpstr>
      <vt:lpstr>Extras…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of the Middle Ages</dc:title>
  <dc:creator>Abbie</dc:creator>
  <cp:lastModifiedBy>Abbie</cp:lastModifiedBy>
  <cp:revision>9</cp:revision>
  <dcterms:created xsi:type="dcterms:W3CDTF">2014-01-23T15:26:00Z</dcterms:created>
  <dcterms:modified xsi:type="dcterms:W3CDTF">2014-01-29T20:07:29Z</dcterms:modified>
</cp:coreProperties>
</file>