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5" r:id="rId10"/>
    <p:sldId id="267" r:id="rId11"/>
    <p:sldId id="269" r:id="rId12"/>
    <p:sldId id="268" r:id="rId13"/>
    <p:sldId id="266"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6D0DEC48-C8AF-EA49-B6AC-AC86BF0A0F1C}"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482F375-21A8-3148-90F9-163BF9030BB3}"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7482F375-21A8-3148-90F9-163BF9030BB3}" type="datetimeFigureOut">
              <a:rPr lang="en-US" smtClean="0"/>
              <a:t>3/19/14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2F375-21A8-3148-90F9-163BF9030BB3}"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7482F375-21A8-3148-90F9-163BF9030BB3}" type="datetimeFigureOut">
              <a:rPr lang="en-US" smtClean="0"/>
              <a:t>3/19/14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6D0DEC48-C8AF-EA49-B6AC-AC86BF0A0F1C}"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7482F375-21A8-3148-90F9-163BF9030BB3}" type="datetimeFigureOut">
              <a:rPr lang="en-US" smtClean="0"/>
              <a:t>3/19/14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7482F375-21A8-3148-90F9-163BF9030BB3}" type="datetimeFigureOut">
              <a:rPr lang="en-US" smtClean="0"/>
              <a:t>3/19/14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482F375-21A8-3148-90F9-163BF9030BB3}"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482F375-21A8-3148-90F9-163BF9030BB3}"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482F375-21A8-3148-90F9-163BF9030BB3}"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2F375-21A8-3148-90F9-163BF9030BB3}"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82F375-21A8-3148-90F9-163BF9030BB3}"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482F375-21A8-3148-90F9-163BF9030BB3}" type="datetimeFigureOut">
              <a:rPr lang="en-US" smtClean="0"/>
              <a:t>3/19/14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DEC48-C8AF-EA49-B6AC-AC86BF0A0F1C}"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82F375-21A8-3148-90F9-163BF9030BB3}"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DEC48-C8AF-EA49-B6AC-AC86BF0A0F1C}"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82F375-21A8-3148-90F9-163BF9030BB3}"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DEC48-C8AF-EA49-B6AC-AC86BF0A0F1C}"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7482F375-21A8-3148-90F9-163BF9030BB3}"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DEC48-C8AF-EA49-B6AC-AC86BF0A0F1C}"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482F375-21A8-3148-90F9-163BF9030BB3}" type="datetimeFigureOut">
              <a:rPr lang="en-US" smtClean="0"/>
              <a:t>3/19/14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DEC48-C8AF-EA49-B6AC-AC86BF0A0F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7482F375-21A8-3148-90F9-163BF9030BB3}" type="datetimeFigureOut">
              <a:rPr lang="en-US" smtClean="0"/>
              <a:t>3/19/14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6D0DEC48-C8AF-EA49-B6AC-AC86BF0A0F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Enlightenment</a:t>
            </a:r>
            <a:endParaRPr lang="en-US" dirty="0"/>
          </a:p>
        </p:txBody>
      </p:sp>
      <p:sp>
        <p:nvSpPr>
          <p:cNvPr id="3" name="Subtitle 2"/>
          <p:cNvSpPr>
            <a:spLocks noGrp="1"/>
          </p:cNvSpPr>
          <p:nvPr>
            <p:ph type="subTitle" idx="1"/>
          </p:nvPr>
        </p:nvSpPr>
        <p:spPr/>
        <p:txBody>
          <a:bodyPr/>
          <a:lstStyle/>
          <a:p>
            <a:r>
              <a:rPr lang="en-US" dirty="0" smtClean="0"/>
              <a:t>Chapter 21, Lesson 2</a:t>
            </a:r>
            <a:endParaRPr lang="en-US" dirty="0"/>
          </a:p>
        </p:txBody>
      </p:sp>
    </p:spTree>
    <p:extLst>
      <p:ext uri="{BB962C8B-B14F-4D97-AF65-F5344CB8AC3E}">
        <p14:creationId xmlns:p14="http://schemas.microsoft.com/office/powerpoint/2010/main" val="224688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9 at 11.0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76" y="242685"/>
            <a:ext cx="8826500" cy="6096000"/>
          </a:xfrm>
          <a:prstGeom prst="rect">
            <a:avLst/>
          </a:prstGeom>
        </p:spPr>
      </p:pic>
    </p:spTree>
    <p:extLst>
      <p:ext uri="{BB962C8B-B14F-4D97-AF65-F5344CB8AC3E}">
        <p14:creationId xmlns:p14="http://schemas.microsoft.com/office/powerpoint/2010/main" val="125041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9 at 11.02.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0" y="250172"/>
            <a:ext cx="8978900" cy="6337300"/>
          </a:xfrm>
          <a:prstGeom prst="rect">
            <a:avLst/>
          </a:prstGeom>
        </p:spPr>
      </p:pic>
    </p:spTree>
    <p:extLst>
      <p:ext uri="{BB962C8B-B14F-4D97-AF65-F5344CB8AC3E}">
        <p14:creationId xmlns:p14="http://schemas.microsoft.com/office/powerpoint/2010/main" val="293139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Enlightened </a:t>
            </a:r>
            <a:r>
              <a:rPr lang="en-US" b="1" dirty="0" smtClean="0"/>
              <a:t>Arts</a:t>
            </a:r>
            <a:endParaRPr lang="en-US" dirty="0"/>
          </a:p>
        </p:txBody>
      </p:sp>
      <p:sp>
        <p:nvSpPr>
          <p:cNvPr id="3" name="Content Placeholder 2"/>
          <p:cNvSpPr>
            <a:spLocks noGrp="1"/>
          </p:cNvSpPr>
          <p:nvPr>
            <p:ph idx="1"/>
          </p:nvPr>
        </p:nvSpPr>
        <p:spPr/>
        <p:txBody>
          <a:bodyPr/>
          <a:lstStyle/>
          <a:p>
            <a:pPr lvl="0"/>
            <a:r>
              <a:rPr lang="en-US" b="1" dirty="0" smtClean="0"/>
              <a:t>Rococo </a:t>
            </a:r>
            <a:r>
              <a:rPr lang="en-US" b="1" dirty="0"/>
              <a:t>architecture and art:</a:t>
            </a:r>
            <a:r>
              <a:rPr lang="en-US" dirty="0"/>
              <a:t> Rococo was a new, ornate, and graceful style that spread through Europe in the eighteenth century.</a:t>
            </a:r>
          </a:p>
          <a:p>
            <a:pPr lvl="0"/>
            <a:r>
              <a:rPr lang="en-US" b="1" dirty="0"/>
              <a:t>Music:</a:t>
            </a:r>
            <a:r>
              <a:rPr lang="en-US" dirty="0"/>
              <a:t> Franz Joseph Haydn and Wolfgang Amadeus Mozart wrote music in the classical style rather than in the previous baroque style.</a:t>
            </a:r>
          </a:p>
          <a:p>
            <a:endParaRPr lang="en-US" dirty="0"/>
          </a:p>
        </p:txBody>
      </p:sp>
    </p:spTree>
    <p:extLst>
      <p:ext uri="{BB962C8B-B14F-4D97-AF65-F5344CB8AC3E}">
        <p14:creationId xmlns:p14="http://schemas.microsoft.com/office/powerpoint/2010/main" val="247676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Methodism</a:t>
            </a:r>
            <a:endParaRPr lang="en-US" dirty="0"/>
          </a:p>
        </p:txBody>
      </p:sp>
      <p:sp>
        <p:nvSpPr>
          <p:cNvPr id="3" name="Content Placeholder 2"/>
          <p:cNvSpPr>
            <a:spLocks noGrp="1"/>
          </p:cNvSpPr>
          <p:nvPr>
            <p:ph idx="1"/>
          </p:nvPr>
        </p:nvSpPr>
        <p:spPr/>
        <p:txBody>
          <a:bodyPr/>
          <a:lstStyle/>
          <a:p>
            <a:pPr lvl="0"/>
            <a:r>
              <a:rPr lang="en-US" b="1" dirty="0"/>
              <a:t>Religion:</a:t>
            </a:r>
            <a:r>
              <a:rPr lang="en-US" dirty="0"/>
              <a:t> Many Protestants rejected the Enlightenment's emphasis on reason and turned to evangelical movements. Methodism appealed to the middle and lower classes and sought to abolish slavery.</a:t>
            </a:r>
          </a:p>
          <a:p>
            <a:pPr marL="0" indent="0">
              <a:buNone/>
            </a:pPr>
            <a:endParaRPr lang="en-US" dirty="0"/>
          </a:p>
        </p:txBody>
      </p:sp>
    </p:spTree>
    <p:extLst>
      <p:ext uri="{BB962C8B-B14F-4D97-AF65-F5344CB8AC3E}">
        <p14:creationId xmlns:p14="http://schemas.microsoft.com/office/powerpoint/2010/main" val="182394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9 at 10.58.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73" y="0"/>
            <a:ext cx="8610600" cy="6743700"/>
          </a:xfrm>
          <a:prstGeom prst="rect">
            <a:avLst/>
          </a:prstGeom>
        </p:spPr>
      </p:pic>
    </p:spTree>
    <p:extLst>
      <p:ext uri="{BB962C8B-B14F-4D97-AF65-F5344CB8AC3E}">
        <p14:creationId xmlns:p14="http://schemas.microsoft.com/office/powerpoint/2010/main" val="308719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Enlightenment </a:t>
            </a:r>
            <a:r>
              <a:rPr lang="en-US" b="1" dirty="0" smtClean="0"/>
              <a:t>Thought</a:t>
            </a:r>
            <a:endParaRPr lang="en-US" dirty="0"/>
          </a:p>
        </p:txBody>
      </p:sp>
      <p:sp>
        <p:nvSpPr>
          <p:cNvPr id="3" name="Content Placeholder 2"/>
          <p:cNvSpPr>
            <a:spLocks noGrp="1"/>
          </p:cNvSpPr>
          <p:nvPr>
            <p:ph idx="1"/>
          </p:nvPr>
        </p:nvSpPr>
        <p:spPr/>
        <p:txBody>
          <a:bodyPr>
            <a:normAutofit/>
          </a:bodyPr>
          <a:lstStyle/>
          <a:p>
            <a:pPr lvl="0"/>
            <a:r>
              <a:rPr lang="en-US" b="1" dirty="0" smtClean="0"/>
              <a:t>Science </a:t>
            </a:r>
            <a:r>
              <a:rPr lang="en-US" b="1" dirty="0"/>
              <a:t>and the Enlightenment:</a:t>
            </a:r>
            <a:r>
              <a:rPr lang="en-US" dirty="0"/>
              <a:t> The Enlightenment was a philosophical movement of intellectuals who were influenced by the Scientific Revolution. They hoped to apply the scientific method to understand life.</a:t>
            </a:r>
          </a:p>
          <a:p>
            <a:pPr lvl="0"/>
            <a:r>
              <a:rPr lang="en-US" b="1" dirty="0"/>
              <a:t>Influence of Locke and Newton:</a:t>
            </a:r>
            <a:r>
              <a:rPr lang="en-US" dirty="0"/>
              <a:t> Enlightenment thinkers were especially influenced by the ideas of John Locke, who argued that every person is born with a blank mind </a:t>
            </a:r>
            <a:r>
              <a:rPr lang="en-US" i="1" dirty="0"/>
              <a:t>(a tabula rasa)</a:t>
            </a:r>
            <a:r>
              <a:rPr lang="en-US" dirty="0"/>
              <a:t> that is shaped by sensory experiences, and Isaac Newton, who thought that the laws governing the physical universe could be discovered though systematic investigation.</a:t>
            </a:r>
          </a:p>
          <a:p>
            <a:endParaRPr lang="en-US" dirty="0"/>
          </a:p>
        </p:txBody>
      </p:sp>
    </p:spTree>
    <p:extLst>
      <p:ext uri="{BB962C8B-B14F-4D97-AF65-F5344CB8AC3E}">
        <p14:creationId xmlns:p14="http://schemas.microsoft.com/office/powerpoint/2010/main" val="140838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9 at 9.44.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437"/>
            <a:ext cx="9144000" cy="3524846"/>
          </a:xfrm>
          <a:prstGeom prst="rect">
            <a:avLst/>
          </a:prstGeom>
        </p:spPr>
      </p:pic>
    </p:spTree>
    <p:extLst>
      <p:ext uri="{BB962C8B-B14F-4D97-AF65-F5344CB8AC3E}">
        <p14:creationId xmlns:p14="http://schemas.microsoft.com/office/powerpoint/2010/main" val="28590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Philosophes and Their </a:t>
            </a:r>
            <a:r>
              <a:rPr lang="en-US" b="1" dirty="0" smtClean="0"/>
              <a:t>Ideas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Philosophes</a:t>
            </a:r>
            <a:r>
              <a:rPr lang="en-US" b="1" dirty="0"/>
              <a:t>:</a:t>
            </a:r>
            <a:r>
              <a:rPr lang="en-US" dirty="0"/>
              <a:t> The philosophes were Enlightenment thinkers, in various fields, for whom the role of philosophy was to change the world. The most influential were French.</a:t>
            </a:r>
          </a:p>
          <a:p>
            <a:pPr lvl="0"/>
            <a:r>
              <a:rPr lang="en-US" b="1" dirty="0"/>
              <a:t>Montesquieu:</a:t>
            </a:r>
            <a:r>
              <a:rPr lang="en-US" dirty="0"/>
              <a:t> Baron de Montesquieu sought to identify natural laws that govern social and political relationships. His analysis of forms of government and his understanding of the separation of powers influenced the U.S. Constitution.</a:t>
            </a:r>
          </a:p>
          <a:p>
            <a:pPr lvl="0"/>
            <a:r>
              <a:rPr lang="en-US" b="1" dirty="0"/>
              <a:t>Voltaire:</a:t>
            </a:r>
            <a:r>
              <a:rPr lang="en-US" dirty="0"/>
              <a:t> Voltaire was a critic of Christianity and believed in religious toleration. He championed deism, a religious philosophy based on reason and natural law.</a:t>
            </a:r>
          </a:p>
          <a:p>
            <a:pPr lvl="0"/>
            <a:r>
              <a:rPr lang="en-US" b="1" dirty="0"/>
              <a:t>Diderot:</a:t>
            </a:r>
            <a:r>
              <a:rPr lang="en-US" dirty="0"/>
              <a:t> Denis Diderot wrote a comprehensive encyclopedia, the goal of which was "to change the general way of thinking" and to encourage a less superstitious approach to living.</a:t>
            </a:r>
          </a:p>
          <a:p>
            <a:endParaRPr lang="en-US" dirty="0"/>
          </a:p>
        </p:txBody>
      </p:sp>
    </p:spTree>
    <p:extLst>
      <p:ext uri="{BB962C8B-B14F-4D97-AF65-F5344CB8AC3E}">
        <p14:creationId xmlns:p14="http://schemas.microsoft.com/office/powerpoint/2010/main" val="238151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9 at 9.44.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60" y="113150"/>
            <a:ext cx="8869824" cy="6505278"/>
          </a:xfrm>
          <a:prstGeom prst="rect">
            <a:avLst/>
          </a:prstGeom>
        </p:spPr>
      </p:pic>
    </p:spTree>
    <p:extLst>
      <p:ext uri="{BB962C8B-B14F-4D97-AF65-F5344CB8AC3E}">
        <p14:creationId xmlns:p14="http://schemas.microsoft.com/office/powerpoint/2010/main" val="15828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9 at 9.47.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445"/>
            <a:ext cx="9144000" cy="6038921"/>
          </a:xfrm>
          <a:prstGeom prst="rect">
            <a:avLst/>
          </a:prstGeom>
        </p:spPr>
      </p:pic>
    </p:spTree>
    <p:extLst>
      <p:ext uri="{BB962C8B-B14F-4D97-AF65-F5344CB8AC3E}">
        <p14:creationId xmlns:p14="http://schemas.microsoft.com/office/powerpoint/2010/main" val="34919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Sciences and the </a:t>
            </a:r>
            <a:r>
              <a:rPr lang="en-US" b="1" dirty="0" smtClean="0"/>
              <a:t>Enlightenment</a:t>
            </a:r>
            <a:endParaRPr lang="en-US" dirty="0"/>
          </a:p>
        </p:txBody>
      </p:sp>
      <p:sp>
        <p:nvSpPr>
          <p:cNvPr id="3" name="Content Placeholder 2"/>
          <p:cNvSpPr>
            <a:spLocks noGrp="1"/>
          </p:cNvSpPr>
          <p:nvPr>
            <p:ph idx="1"/>
          </p:nvPr>
        </p:nvSpPr>
        <p:spPr/>
        <p:txBody>
          <a:bodyPr>
            <a:normAutofit/>
          </a:bodyPr>
          <a:lstStyle/>
          <a:p>
            <a:pPr lvl="0"/>
            <a:r>
              <a:rPr lang="en-US" b="1" dirty="0" smtClean="0"/>
              <a:t>Social </a:t>
            </a:r>
            <a:r>
              <a:rPr lang="en-US" b="1" dirty="0"/>
              <a:t>Sciences:</a:t>
            </a:r>
            <a:r>
              <a:rPr lang="en-US" dirty="0"/>
              <a:t> The philosophes believed that Newton's methods could help uncover natural laws affecting all areas of human activity. This idea led to the emergence of the social sciences.</a:t>
            </a:r>
          </a:p>
          <a:p>
            <a:pPr lvl="0"/>
            <a:r>
              <a:rPr lang="en-US" b="1" dirty="0"/>
              <a:t>Economics:</a:t>
            </a:r>
            <a:r>
              <a:rPr lang="en-US" dirty="0"/>
              <a:t> The French </a:t>
            </a:r>
            <a:r>
              <a:rPr lang="en-US" dirty="0" err="1"/>
              <a:t>Physiocrats</a:t>
            </a:r>
            <a:r>
              <a:rPr lang="en-US" dirty="0"/>
              <a:t> tried to identify natural economic laws that govern human society. They believed that society benefits when individuals pursue their economic self-interest and that the state should limit its involvement in economic matters. The latter doctrine, known as laissez-faire, was a central principle of Adam Smith's </a:t>
            </a:r>
            <a:r>
              <a:rPr lang="en-US" i="1" dirty="0"/>
              <a:t>The Wealth of Nations</a:t>
            </a:r>
            <a:r>
              <a:rPr lang="en-US" dirty="0"/>
              <a:t>.</a:t>
            </a:r>
          </a:p>
          <a:p>
            <a:endParaRPr lang="en-US" dirty="0"/>
          </a:p>
        </p:txBody>
      </p:sp>
    </p:spTree>
    <p:extLst>
      <p:ext uri="{BB962C8B-B14F-4D97-AF65-F5344CB8AC3E}">
        <p14:creationId xmlns:p14="http://schemas.microsoft.com/office/powerpoint/2010/main" val="310778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9 at 9.50.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774"/>
            <a:ext cx="9144000" cy="4366260"/>
          </a:xfrm>
          <a:prstGeom prst="rect">
            <a:avLst/>
          </a:prstGeom>
        </p:spPr>
      </p:pic>
    </p:spTree>
    <p:extLst>
      <p:ext uri="{BB962C8B-B14F-4D97-AF65-F5344CB8AC3E}">
        <p14:creationId xmlns:p14="http://schemas.microsoft.com/office/powerpoint/2010/main" val="341841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Liberty, Education, and </a:t>
            </a:r>
            <a:r>
              <a:rPr lang="en-US" b="1" dirty="0" smtClean="0"/>
              <a:t>Literacy</a:t>
            </a:r>
            <a:endParaRPr lang="en-US" dirty="0"/>
          </a:p>
        </p:txBody>
      </p:sp>
      <p:sp>
        <p:nvSpPr>
          <p:cNvPr id="3" name="Content Placeholder 2"/>
          <p:cNvSpPr>
            <a:spLocks noGrp="1"/>
          </p:cNvSpPr>
          <p:nvPr>
            <p:ph idx="1"/>
          </p:nvPr>
        </p:nvSpPr>
        <p:spPr/>
        <p:txBody>
          <a:bodyPr>
            <a:normAutofit/>
          </a:bodyPr>
          <a:lstStyle/>
          <a:p>
            <a:pPr lvl="0"/>
            <a:r>
              <a:rPr lang="en-US" b="1" dirty="0" smtClean="0"/>
              <a:t>Women's </a:t>
            </a:r>
            <a:r>
              <a:rPr lang="en-US" b="1" dirty="0"/>
              <a:t>rights:</a:t>
            </a:r>
            <a:r>
              <a:rPr lang="en-US" dirty="0"/>
              <a:t> Male intellectuals argued that women were inferior to men, but female intellectuals, including Mary Wollstonecraft, used logic to argue for women's rights.</a:t>
            </a:r>
          </a:p>
          <a:p>
            <a:pPr lvl="0"/>
            <a:r>
              <a:rPr lang="en-US" b="1" dirty="0"/>
              <a:t>Growth of reading:</a:t>
            </a:r>
            <a:r>
              <a:rPr lang="en-US" dirty="0"/>
              <a:t> Enlightenment ideas spread to the middle class through books that focused on social themes. Magazines and newspapers stimulated literacy as well as the publishing industry. People interested in Enlightenment ideas gathered to discuss their reading at public coffee houses and private salons.</a:t>
            </a:r>
          </a:p>
          <a:p>
            <a:endParaRPr lang="en-US" dirty="0"/>
          </a:p>
        </p:txBody>
      </p:sp>
    </p:spTree>
    <p:extLst>
      <p:ext uri="{BB962C8B-B14F-4D97-AF65-F5344CB8AC3E}">
        <p14:creationId xmlns:p14="http://schemas.microsoft.com/office/powerpoint/2010/main" val="2682269139"/>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87</TotalTime>
  <Words>49</Words>
  <Application>Microsoft Macintosh PowerPoint</Application>
  <PresentationFormat>On-screen Show (4:3)</PresentationFormat>
  <Paragraphs>21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Revolution</vt:lpstr>
      <vt:lpstr>The Enlightenment</vt:lpstr>
      <vt:lpstr>Enlightenment Thought</vt:lpstr>
      <vt:lpstr>PowerPoint Presentation</vt:lpstr>
      <vt:lpstr>The Philosophes and Their Ideas</vt:lpstr>
      <vt:lpstr>PowerPoint Presentation</vt:lpstr>
      <vt:lpstr>PowerPoint Presentation</vt:lpstr>
      <vt:lpstr>Social Sciences and the Enlightenment</vt:lpstr>
      <vt:lpstr>PowerPoint Presentation</vt:lpstr>
      <vt:lpstr>Liberty, Education, and Literacy</vt:lpstr>
      <vt:lpstr>PowerPoint Presentation</vt:lpstr>
      <vt:lpstr>PowerPoint Presentation</vt:lpstr>
      <vt:lpstr>The Enlightened Arts</vt:lpstr>
      <vt:lpstr>Methodism</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dc:title>
  <dc:creator>Abbie</dc:creator>
  <cp:lastModifiedBy>Abbie</cp:lastModifiedBy>
  <cp:revision>5</cp:revision>
  <dcterms:created xsi:type="dcterms:W3CDTF">2014-03-19T14:36:21Z</dcterms:created>
  <dcterms:modified xsi:type="dcterms:W3CDTF">2014-03-19T16:04:12Z</dcterms:modified>
</cp:coreProperties>
</file>