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3" r:id="rId4"/>
    <p:sldId id="266" r:id="rId5"/>
    <p:sldId id="265" r:id="rId6"/>
    <p:sldId id="272" r:id="rId7"/>
    <p:sldId id="270" r:id="rId8"/>
    <p:sldId id="264" r:id="rId9"/>
    <p:sldId id="263" r:id="rId10"/>
    <p:sldId id="262" r:id="rId11"/>
    <p:sldId id="261" r:id="rId12"/>
    <p:sldId id="271" r:id="rId13"/>
    <p:sldId id="260" r:id="rId14"/>
    <p:sldId id="274" r:id="rId15"/>
    <p:sldId id="259" r:id="rId16"/>
    <p:sldId id="258" r:id="rId17"/>
    <p:sldId id="269" r:id="rId18"/>
    <p:sldId id="268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68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27C8E47-0864-9B44-BAA1-1B0FC5A39823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594586"/>
          </a:xfrm>
        </p:spPr>
        <p:txBody>
          <a:bodyPr/>
          <a:lstStyle/>
          <a:p>
            <a:r>
              <a:rPr lang="en-US" b="1" dirty="0" smtClean="0"/>
              <a:t>Classical Greece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718786"/>
            <a:ext cx="6477000" cy="151193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Outcome: </a:t>
            </a:r>
          </a:p>
          <a:p>
            <a:r>
              <a:rPr lang="en-US" sz="2800" b="1" dirty="0" smtClean="0"/>
              <a:t>Alexander the Great &amp; Hellenistic Culture</a:t>
            </a:r>
            <a:endParaRPr lang="en-US" sz="2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736" y="291560"/>
            <a:ext cx="2722735" cy="3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0419" y="1158837"/>
            <a:ext cx="9444419" cy="5330653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sz="2600" b="1" dirty="0" smtClean="0"/>
              <a:t>Persia: Egypt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332 B.C. Alexander marches into </a:t>
            </a:r>
            <a:r>
              <a:rPr lang="en-US" sz="2600" b="1" u="sng" dirty="0" smtClean="0">
                <a:solidFill>
                  <a:srgbClr val="3366FF"/>
                </a:solidFill>
              </a:rPr>
              <a:t>Persian controlled Egypt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Welcomed by the Egyptians as a </a:t>
            </a:r>
            <a:r>
              <a:rPr lang="en-US" sz="2600" b="1" u="sng" dirty="0" smtClean="0">
                <a:solidFill>
                  <a:srgbClr val="3366FF"/>
                </a:solidFill>
              </a:rPr>
              <a:t>liberator</a:t>
            </a:r>
            <a:r>
              <a:rPr lang="en-US" sz="2600" dirty="0" smtClean="0"/>
              <a:t>, crowned </a:t>
            </a:r>
            <a:r>
              <a:rPr lang="en-US" sz="2500" b="1" u="sng" dirty="0" smtClean="0">
                <a:solidFill>
                  <a:srgbClr val="3366FF"/>
                </a:solidFill>
              </a:rPr>
              <a:t>pharaoh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dirty="0" smtClean="0"/>
              <a:t>Result: Alexander has control of </a:t>
            </a:r>
            <a:r>
              <a:rPr lang="en-US" sz="2600" b="1" u="sng" dirty="0" smtClean="0">
                <a:solidFill>
                  <a:srgbClr val="3366FF"/>
                </a:solidFill>
              </a:rPr>
              <a:t>Egypt</a:t>
            </a:r>
            <a:endParaRPr lang="en-US" sz="2600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3225590"/>
            <a:ext cx="2540000" cy="326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5797" y="1158837"/>
            <a:ext cx="9389797" cy="5330653"/>
          </a:xfrm>
        </p:spPr>
        <p:txBody>
          <a:bodyPr>
            <a:normAutofit/>
          </a:bodyPr>
          <a:lstStyle/>
          <a:p>
            <a:pPr lvl="1">
              <a:buFont typeface="+mj-lt"/>
              <a:buAutoNum type="alphaLcPeriod" startAt="4"/>
            </a:pPr>
            <a:r>
              <a:rPr lang="en-US" sz="2700" b="1" dirty="0" smtClean="0"/>
              <a:t>Persia: Mesopotamia</a:t>
            </a:r>
            <a:endParaRPr lang="en-US" sz="27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700" dirty="0" smtClean="0"/>
              <a:t>Battle of Gaugamela: </a:t>
            </a:r>
            <a:r>
              <a:rPr lang="en-US" sz="2700" b="1" u="sng" dirty="0" smtClean="0">
                <a:solidFill>
                  <a:srgbClr val="3366FF"/>
                </a:solidFill>
              </a:rPr>
              <a:t>250,000</a:t>
            </a:r>
            <a:r>
              <a:rPr lang="en-US" sz="2700" dirty="0" smtClean="0"/>
              <a:t> Persians under Darius III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700" dirty="0" smtClean="0"/>
              <a:t>Alexander launched a massive </a:t>
            </a:r>
            <a:r>
              <a:rPr lang="en-US" sz="2700" b="1" u="sng" dirty="0" smtClean="0">
                <a:solidFill>
                  <a:srgbClr val="3366FF"/>
                </a:solidFill>
              </a:rPr>
              <a:t>phalanx attack</a:t>
            </a:r>
            <a:r>
              <a:rPr lang="en-US" sz="2700" dirty="0" smtClean="0"/>
              <a:t> followed by a </a:t>
            </a:r>
            <a:r>
              <a:rPr lang="en-US" sz="2700" b="1" u="sng" dirty="0" smtClean="0">
                <a:solidFill>
                  <a:srgbClr val="3366FF"/>
                </a:solidFill>
              </a:rPr>
              <a:t>cavalry charge</a:t>
            </a:r>
            <a:r>
              <a:rPr lang="en-US" sz="2700" dirty="0" smtClean="0"/>
              <a:t> and the Persian lines crumbled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700" dirty="0" smtClean="0"/>
              <a:t>Again </a:t>
            </a:r>
            <a:r>
              <a:rPr lang="en-US" sz="2700" b="1" u="sng" dirty="0" smtClean="0">
                <a:solidFill>
                  <a:srgbClr val="3366FF"/>
                </a:solidFill>
              </a:rPr>
              <a:t>Darius III flees</a:t>
            </a:r>
            <a:r>
              <a:rPr lang="en-US" sz="2700" dirty="0" smtClean="0"/>
              <a:t> in battle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500" b="1" dirty="0" smtClean="0"/>
              <a:t>Result: </a:t>
            </a:r>
            <a:r>
              <a:rPr lang="en-US" sz="2500" b="1" u="sng" dirty="0" smtClean="0">
                <a:solidFill>
                  <a:srgbClr val="3366FF"/>
                </a:solidFill>
              </a:rPr>
              <a:t>Alexander has control of all of the Persian Empire</a:t>
            </a:r>
            <a:r>
              <a:rPr lang="en-US" sz="2500" b="1" dirty="0" smtClean="0"/>
              <a:t>!!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Alexander’s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-8039" b="-8039"/>
          <a:stretch>
            <a:fillRect/>
          </a:stretch>
        </p:blipFill>
        <p:spPr bwMode="auto">
          <a:xfrm>
            <a:off x="204832" y="1542965"/>
            <a:ext cx="8739458" cy="48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2142" y="1158837"/>
            <a:ext cx="9376142" cy="5330653"/>
          </a:xfrm>
        </p:spPr>
        <p:txBody>
          <a:bodyPr/>
          <a:lstStyle/>
          <a:p>
            <a:pPr lvl="1">
              <a:buFont typeface="+mj-lt"/>
              <a:buAutoNum type="alphaLcPeriod" startAt="5"/>
            </a:pPr>
            <a:r>
              <a:rPr lang="en-US" sz="2600" b="1" dirty="0" smtClean="0"/>
              <a:t>Other Conquests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Travels east to </a:t>
            </a:r>
            <a:r>
              <a:rPr lang="en-US" sz="2600" b="1" u="sng" dirty="0" smtClean="0">
                <a:solidFill>
                  <a:srgbClr val="3366FF"/>
                </a:solidFill>
              </a:rPr>
              <a:t>India</a:t>
            </a:r>
            <a:r>
              <a:rPr lang="en-US" sz="2600" dirty="0" smtClean="0"/>
              <a:t>- finds out Darius III was murdered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Soldiers </a:t>
            </a:r>
            <a:r>
              <a:rPr lang="en-US" sz="2600" b="1" u="sng" dirty="0" smtClean="0">
                <a:solidFill>
                  <a:srgbClr val="3366FF"/>
                </a:solidFill>
              </a:rPr>
              <a:t>exhausted</a:t>
            </a:r>
            <a:r>
              <a:rPr lang="en-US" sz="2600" dirty="0" smtClean="0"/>
              <a:t>- </a:t>
            </a:r>
            <a:r>
              <a:rPr lang="en-US" sz="2600" b="1" u="sng" dirty="0" smtClean="0">
                <a:solidFill>
                  <a:srgbClr val="3366FF"/>
                </a:solidFill>
              </a:rPr>
              <a:t>11</a:t>
            </a:r>
            <a:r>
              <a:rPr lang="en-US" sz="2600" dirty="0" smtClean="0"/>
              <a:t> years, </a:t>
            </a:r>
            <a:r>
              <a:rPr lang="en-US" sz="2600" b="1" u="sng" dirty="0" smtClean="0">
                <a:solidFill>
                  <a:srgbClr val="3366FF"/>
                </a:solidFill>
              </a:rPr>
              <a:t>11,000</a:t>
            </a:r>
            <a:r>
              <a:rPr lang="en-US" sz="2600" dirty="0" smtClean="0"/>
              <a:t> miles- turn back home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3" y="2920790"/>
            <a:ext cx="7930444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300" y="1158837"/>
            <a:ext cx="9766300" cy="5330653"/>
          </a:xfrm>
        </p:spPr>
        <p:txBody>
          <a:bodyPr/>
          <a:lstStyle/>
          <a:p>
            <a:pPr marL="1485900" lvl="2" indent="-571500">
              <a:buFont typeface="+mj-lt"/>
              <a:buAutoNum type="romanLcPeriod" startAt="3"/>
            </a:pPr>
            <a:r>
              <a:rPr lang="en-US" sz="3000" dirty="0" smtClean="0"/>
              <a:t>Alexander </a:t>
            </a:r>
            <a:r>
              <a:rPr lang="en-US" sz="3000" b="1" u="sng" dirty="0" smtClean="0">
                <a:solidFill>
                  <a:srgbClr val="3366FF"/>
                </a:solidFill>
              </a:rPr>
              <a:t>dies from illness</a:t>
            </a:r>
            <a:r>
              <a:rPr lang="en-US" sz="3000" dirty="0" smtClean="0"/>
              <a:t> at age of 32, very young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3" y="2178049"/>
            <a:ext cx="6794500" cy="406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837"/>
            <a:ext cx="9144000" cy="5330653"/>
          </a:xfrm>
        </p:spPr>
        <p:txBody>
          <a:bodyPr/>
          <a:lstStyle/>
          <a:p>
            <a:pPr lvl="0">
              <a:buFont typeface="+mj-lt"/>
              <a:buAutoNum type="arabicPeriod" startAt="4"/>
            </a:pPr>
            <a:r>
              <a:rPr lang="en-US" sz="2800" b="1" dirty="0" smtClean="0"/>
              <a:t>Legacy</a:t>
            </a:r>
            <a:endParaRPr lang="en-US" sz="2800" dirty="0" smtClean="0"/>
          </a:p>
          <a:p>
            <a:pPr lvl="1">
              <a:buFont typeface="+mj-lt"/>
              <a:buAutoNum type="alphaLcPeriod"/>
            </a:pPr>
            <a:r>
              <a:rPr lang="en-US" sz="2800" b="1" dirty="0" smtClean="0"/>
              <a:t>Now what? </a:t>
            </a:r>
            <a:endParaRPr lang="en-US" sz="2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800" dirty="0" smtClean="0"/>
              <a:t>Empire broken into </a:t>
            </a:r>
            <a:r>
              <a:rPr lang="en-US" sz="2800" b="1" u="sng" dirty="0" smtClean="0">
                <a:solidFill>
                  <a:srgbClr val="3366FF"/>
                </a:solidFill>
              </a:rPr>
              <a:t>3 main territories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800" dirty="0" smtClean="0"/>
              <a:t>Would last for </a:t>
            </a:r>
            <a:r>
              <a:rPr lang="en-US" sz="2800" b="1" u="sng" dirty="0" smtClean="0">
                <a:solidFill>
                  <a:srgbClr val="3366FF"/>
                </a:solidFill>
              </a:rPr>
              <a:t>centuries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Hellenism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7730" y="899259"/>
            <a:ext cx="9471730" cy="5590232"/>
          </a:xfrm>
        </p:spPr>
        <p:txBody>
          <a:bodyPr/>
          <a:lstStyle/>
          <a:p>
            <a:pPr lvl="1">
              <a:buFont typeface="+mj-lt"/>
              <a:buAutoNum type="alphaLcPeriod" startAt="2"/>
            </a:pPr>
            <a:r>
              <a:rPr lang="en-US" sz="2600" b="1" dirty="0" smtClean="0"/>
              <a:t>Hellenism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Hellenistic Culture: </a:t>
            </a:r>
            <a:r>
              <a:rPr lang="en-US" sz="2600" b="1" u="sng" dirty="0" smtClean="0">
                <a:solidFill>
                  <a:srgbClr val="3366FF"/>
                </a:solidFill>
              </a:rPr>
              <a:t>blending of Egyptian, Persian, Greek and Indian influences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Would forever transform </a:t>
            </a:r>
            <a:r>
              <a:rPr lang="en-US" sz="2600" b="1" u="sng" dirty="0" smtClean="0">
                <a:solidFill>
                  <a:srgbClr val="3366FF"/>
                </a:solidFill>
              </a:rPr>
              <a:t>Greece</a:t>
            </a:r>
            <a:r>
              <a:rPr lang="en-US" sz="2600" dirty="0" smtClean="0"/>
              <a:t> and </a:t>
            </a:r>
            <a:r>
              <a:rPr lang="en-US" sz="2600" b="1" u="sng" dirty="0" smtClean="0">
                <a:solidFill>
                  <a:srgbClr val="3366FF"/>
                </a:solidFill>
              </a:rPr>
              <a:t>Asia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2880916"/>
            <a:ext cx="5010150" cy="377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Hellenism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7730" y="1158837"/>
            <a:ext cx="9471730" cy="5330653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sz="2400" b="1" dirty="0" smtClean="0"/>
              <a:t>Alexandria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Center for </a:t>
            </a:r>
            <a:r>
              <a:rPr lang="en-US" sz="2400" b="1" u="sng" dirty="0" smtClean="0">
                <a:solidFill>
                  <a:srgbClr val="3366FF"/>
                </a:solidFill>
              </a:rPr>
              <a:t>trade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350 ft </a:t>
            </a:r>
            <a:r>
              <a:rPr lang="en-US" sz="2400" b="1" u="sng" dirty="0" smtClean="0">
                <a:solidFill>
                  <a:srgbClr val="3366FF"/>
                </a:solidFill>
              </a:rPr>
              <a:t>light house</a:t>
            </a:r>
            <a:r>
              <a:rPr lang="en-US" sz="2400" dirty="0" smtClean="0"/>
              <a:t>- first ever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Library with </a:t>
            </a:r>
            <a:r>
              <a:rPr lang="en-US" sz="2400" b="1" u="sng" dirty="0" smtClean="0">
                <a:solidFill>
                  <a:srgbClr val="3366FF"/>
                </a:solidFill>
              </a:rPr>
              <a:t>250,000 scrolls</a:t>
            </a:r>
            <a:r>
              <a:rPr lang="en-US" sz="2400" dirty="0" smtClean="0"/>
              <a:t>; learning becomes a commodity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91" y="3113238"/>
            <a:ext cx="2190514" cy="337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237" y="3113238"/>
            <a:ext cx="4089047" cy="340753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082966" y="3577493"/>
            <a:ext cx="2075621" cy="193894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Hellenism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0419" y="1158837"/>
            <a:ext cx="9444419" cy="5330653"/>
          </a:xfrm>
        </p:spPr>
        <p:txBody>
          <a:bodyPr/>
          <a:lstStyle/>
          <a:p>
            <a:pPr lvl="1">
              <a:buFont typeface="+mj-lt"/>
              <a:buAutoNum type="alphaLcPeriod" startAt="4"/>
            </a:pPr>
            <a:r>
              <a:rPr lang="en-US" sz="2600" b="1" dirty="0" smtClean="0"/>
              <a:t>Science and Technology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b="1" u="sng" dirty="0" smtClean="0">
                <a:solidFill>
                  <a:srgbClr val="3366FF"/>
                </a:solidFill>
              </a:rPr>
              <a:t>Euclid</a:t>
            </a:r>
            <a:r>
              <a:rPr lang="en-US" sz="2600" dirty="0" smtClean="0"/>
              <a:t>: book The Elements became basis for </a:t>
            </a:r>
            <a:r>
              <a:rPr lang="en-US" sz="2600" b="1" u="sng" dirty="0" smtClean="0">
                <a:solidFill>
                  <a:srgbClr val="3366FF"/>
                </a:solidFill>
              </a:rPr>
              <a:t>geometry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u="sng" dirty="0" smtClean="0">
                <a:solidFill>
                  <a:srgbClr val="3366FF"/>
                </a:solidFill>
              </a:rPr>
              <a:t>Archimedes</a:t>
            </a:r>
            <a:r>
              <a:rPr lang="en-US" sz="2600" dirty="0" smtClean="0"/>
              <a:t>: accurately estimated Pi (</a:t>
            </a:r>
            <a:r>
              <a:rPr lang="en-US" sz="2600" b="1" u="sng" dirty="0" smtClean="0">
                <a:solidFill>
                  <a:srgbClr val="3366FF"/>
                </a:solidFill>
              </a:rPr>
              <a:t>3.14</a:t>
            </a:r>
            <a:r>
              <a:rPr lang="en-US" sz="2600" dirty="0" smtClean="0"/>
              <a:t>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u="sng" dirty="0" smtClean="0">
                <a:solidFill>
                  <a:srgbClr val="3366FF"/>
                </a:solidFill>
              </a:rPr>
              <a:t>Hero</a:t>
            </a:r>
            <a:r>
              <a:rPr lang="en-US" sz="2600" dirty="0" smtClean="0"/>
              <a:t>: used steam power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3289299"/>
            <a:ext cx="2235200" cy="345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89299"/>
            <a:ext cx="2311400" cy="348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9400" y="1158837"/>
            <a:ext cx="9423400" cy="5330653"/>
          </a:xfrm>
        </p:spPr>
        <p:txBody>
          <a:bodyPr/>
          <a:lstStyle/>
          <a:p>
            <a:r>
              <a:rPr lang="en-US" sz="2200" b="1" dirty="0" smtClean="0"/>
              <a:t>Result: Through Philip </a:t>
            </a:r>
            <a:r>
              <a:rPr lang="en-US" sz="2200" b="1" dirty="0" err="1" smtClean="0"/>
              <a:t>II’s</a:t>
            </a:r>
            <a:r>
              <a:rPr lang="en-US" sz="2200" b="1" dirty="0" smtClean="0"/>
              <a:t> and Alexander’s conquests of the Greeks, Egyptians, &amp; Persians, </a:t>
            </a:r>
            <a:r>
              <a:rPr lang="en-US" sz="2200" b="1" u="sng" dirty="0" smtClean="0">
                <a:solidFill>
                  <a:srgbClr val="3366FF"/>
                </a:solidFill>
              </a:rPr>
              <a:t>ideas would spread</a:t>
            </a:r>
            <a:r>
              <a:rPr lang="en-US" sz="2200" b="1" dirty="0" smtClean="0"/>
              <a:t> and </a:t>
            </a:r>
            <a:r>
              <a:rPr lang="en-US" sz="2200" b="1" u="sng" dirty="0" smtClean="0">
                <a:solidFill>
                  <a:srgbClr val="3366FF"/>
                </a:solidFill>
              </a:rPr>
              <a:t>cultures would combine</a:t>
            </a:r>
            <a:r>
              <a:rPr lang="en-US" sz="2200" b="1" dirty="0" smtClean="0"/>
              <a:t> in a way that had never been seen before.  After Alexander’s death, the Greek </a:t>
            </a:r>
            <a:r>
              <a:rPr lang="en-US" sz="2100" b="1" dirty="0" smtClean="0"/>
              <a:t>Civilization would gradually </a:t>
            </a:r>
            <a:r>
              <a:rPr lang="en-US" sz="2100" b="1" u="sng" dirty="0" smtClean="0">
                <a:solidFill>
                  <a:srgbClr val="3366FF"/>
                </a:solidFill>
              </a:rPr>
              <a:t>decline</a:t>
            </a:r>
            <a:r>
              <a:rPr lang="en-US" sz="2100" b="1" dirty="0" smtClean="0"/>
              <a:t> until many of their achievements and ideas would be absorbed into perhaps the greatest example of Hellenism in history: </a:t>
            </a:r>
            <a:r>
              <a:rPr lang="en-US" sz="2200" b="1" u="sng" dirty="0" smtClean="0">
                <a:solidFill>
                  <a:srgbClr val="3366FF"/>
                </a:solidFill>
              </a:rPr>
              <a:t>The Roman Empire</a:t>
            </a:r>
            <a:r>
              <a:rPr lang="en-US" sz="2200" b="1" dirty="0" smtClean="0"/>
              <a:t>.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3384340"/>
            <a:ext cx="3677945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3613" cy="914399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75091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b="1" dirty="0" smtClean="0"/>
              <a:t>Setting the Stage: Macedonia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100" dirty="0" smtClean="0"/>
              <a:t>Located </a:t>
            </a:r>
            <a:r>
              <a:rPr lang="en-US" sz="2100" b="1" u="sng" dirty="0" smtClean="0">
                <a:solidFill>
                  <a:srgbClr val="3366FF"/>
                </a:solidFill>
              </a:rPr>
              <a:t>north of Greece</a:t>
            </a:r>
            <a:r>
              <a:rPr lang="en-US" sz="2100" dirty="0" smtClean="0"/>
              <a:t>, Macedonia had a rough terrain and cold climate</a:t>
            </a:r>
          </a:p>
          <a:p>
            <a:pPr lvl="1">
              <a:buFont typeface="+mj-lt"/>
              <a:buAutoNum type="alphaLcPeriod"/>
            </a:pPr>
            <a:r>
              <a:rPr lang="en-US" sz="2400" dirty="0" smtClean="0"/>
              <a:t>People lived in </a:t>
            </a:r>
            <a:r>
              <a:rPr lang="en-US" sz="2400" b="1" u="sng" dirty="0" smtClean="0">
                <a:solidFill>
                  <a:srgbClr val="3366FF"/>
                </a:solidFill>
              </a:rPr>
              <a:t>mountain villages</a:t>
            </a:r>
            <a:r>
              <a:rPr lang="en-US" sz="2400" dirty="0" smtClean="0"/>
              <a:t> instead of city-states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400" dirty="0" smtClean="0"/>
              <a:t>Many Macedonians though of themselves as </a:t>
            </a:r>
            <a:r>
              <a:rPr lang="en-US" sz="2400" b="1" u="sng" dirty="0" smtClean="0">
                <a:solidFill>
                  <a:srgbClr val="3366FF"/>
                </a:solidFill>
              </a:rPr>
              <a:t>Greeks</a:t>
            </a:r>
            <a:r>
              <a:rPr lang="en-US" sz="2400" dirty="0" smtClean="0"/>
              <a:t>, however…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400" dirty="0" smtClean="0"/>
              <a:t>The Greeks looked down upon them as </a:t>
            </a:r>
            <a:r>
              <a:rPr lang="en-US" sz="2400" b="1" u="sng" dirty="0" smtClean="0">
                <a:solidFill>
                  <a:srgbClr val="3366FF"/>
                </a:solidFill>
              </a:rPr>
              <a:t>uncivilized foreigners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3200400"/>
            <a:ext cx="3241680" cy="34668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714500" y="3594100"/>
            <a:ext cx="1955800" cy="8509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 II of Macedonia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-71067" r="-71067"/>
          <a:stretch>
            <a:fillRect/>
          </a:stretch>
        </p:blipFill>
        <p:spPr bwMode="auto">
          <a:xfrm>
            <a:off x="520700" y="1735138"/>
            <a:ext cx="79248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Philip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837"/>
            <a:ext cx="9144000" cy="5330653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en-US" b="1" dirty="0" smtClean="0"/>
              <a:t>Philip II of Macedonia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400" dirty="0" smtClean="0"/>
              <a:t>Philip II became king of Macedonia in 359 B.C. at age 23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300" dirty="0" smtClean="0"/>
              <a:t>Trained rugged peasants into a </a:t>
            </a:r>
            <a:r>
              <a:rPr lang="en-US" sz="2300" b="1" u="sng" dirty="0" smtClean="0">
                <a:solidFill>
                  <a:srgbClr val="3366FF"/>
                </a:solidFill>
              </a:rPr>
              <a:t>professional army</a:t>
            </a:r>
            <a:r>
              <a:rPr lang="en-US" sz="2300" dirty="0" smtClean="0"/>
              <a:t> which consisted of: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Phalanx (</a:t>
            </a:r>
            <a:r>
              <a:rPr lang="en-US" sz="2400" b="1" u="sng" dirty="0" smtClean="0">
                <a:solidFill>
                  <a:srgbClr val="3366FF"/>
                </a:solidFill>
              </a:rPr>
              <a:t>16</a:t>
            </a:r>
            <a:r>
              <a:rPr lang="en-US" sz="2400" dirty="0" smtClean="0"/>
              <a:t> </a:t>
            </a:r>
            <a:r>
              <a:rPr lang="en-US" sz="2400" dirty="0" err="1" smtClean="0"/>
              <a:t>x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3366FF"/>
                </a:solidFill>
              </a:rPr>
              <a:t>16</a:t>
            </a:r>
            <a:r>
              <a:rPr lang="en-US" sz="2400" dirty="0" smtClean="0"/>
              <a:t> men)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Each soldier carried an </a:t>
            </a:r>
            <a:r>
              <a:rPr lang="en-US" sz="2400" b="1" u="sng" dirty="0" smtClean="0">
                <a:solidFill>
                  <a:srgbClr val="3366FF"/>
                </a:solidFill>
              </a:rPr>
              <a:t>18 foot pike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Fast moving </a:t>
            </a:r>
            <a:r>
              <a:rPr lang="en-US" sz="2400" b="1" u="sng" dirty="0" smtClean="0">
                <a:solidFill>
                  <a:srgbClr val="3366FF"/>
                </a:solidFill>
              </a:rPr>
              <a:t>cavalry</a:t>
            </a:r>
            <a:r>
              <a:rPr lang="en-US" sz="2400" dirty="0" smtClean="0"/>
              <a:t> (soldiers on horseback)</a:t>
            </a:r>
          </a:p>
          <a:p>
            <a:pPr lvl="1">
              <a:buFont typeface="+mj-lt"/>
              <a:buAutoNum type="alphaLcPeriod" startAt="3"/>
            </a:pPr>
            <a:r>
              <a:rPr lang="en-US" sz="2400" dirty="0" smtClean="0"/>
              <a:t>Philip </a:t>
            </a:r>
            <a:r>
              <a:rPr lang="en-US" sz="2400" b="1" u="sng" dirty="0" smtClean="0">
                <a:solidFill>
                  <a:srgbClr val="3366FF"/>
                </a:solidFill>
              </a:rPr>
              <a:t>invades Greece</a:t>
            </a:r>
            <a:r>
              <a:rPr lang="en-US" sz="2400" dirty="0" smtClean="0"/>
              <a:t>, but not to destroy or enslave the Greeks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286" y="4431636"/>
            <a:ext cx="4959514" cy="223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Philip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2351" y="899259"/>
            <a:ext cx="9526351" cy="5590232"/>
          </a:xfrm>
        </p:spPr>
        <p:txBody>
          <a:bodyPr/>
          <a:lstStyle/>
          <a:p>
            <a:pPr lvl="1">
              <a:buFont typeface="+mj-lt"/>
              <a:buAutoNum type="alphaLcPeriod" startAt="4"/>
            </a:pPr>
            <a:r>
              <a:rPr lang="en-US" sz="2400" b="1" dirty="0" smtClean="0"/>
              <a:t>Battle of Chaeronea: 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300" b="1" u="sng" dirty="0" smtClean="0">
                <a:solidFill>
                  <a:srgbClr val="3366FF"/>
                </a:solidFill>
              </a:rPr>
              <a:t>Athens</a:t>
            </a:r>
            <a:r>
              <a:rPr lang="en-US" sz="2300" dirty="0" smtClean="0"/>
              <a:t> &amp; </a:t>
            </a:r>
            <a:r>
              <a:rPr lang="en-US" sz="2300" b="1" u="sng" dirty="0" smtClean="0">
                <a:solidFill>
                  <a:srgbClr val="3366FF"/>
                </a:solidFill>
              </a:rPr>
              <a:t>Thebes</a:t>
            </a:r>
            <a:r>
              <a:rPr lang="en-US" sz="2300" dirty="0" smtClean="0"/>
              <a:t> joined forces to fight Philip’s army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Philip’s army is too powerful and </a:t>
            </a:r>
            <a:r>
              <a:rPr lang="en-US" sz="2300" b="1" u="sng" dirty="0" smtClean="0">
                <a:solidFill>
                  <a:srgbClr val="3366FF"/>
                </a:solidFill>
              </a:rPr>
              <a:t>defeats</a:t>
            </a:r>
            <a:r>
              <a:rPr lang="en-US" sz="2300" dirty="0" smtClean="0"/>
              <a:t> the </a:t>
            </a:r>
            <a:r>
              <a:rPr lang="en-US" sz="2300" b="1" u="sng" dirty="0" smtClean="0">
                <a:solidFill>
                  <a:srgbClr val="3366FF"/>
                </a:solidFill>
              </a:rPr>
              <a:t>Greeks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Ends Greek </a:t>
            </a:r>
            <a:r>
              <a:rPr lang="en-US" sz="2300" b="1" u="sng" dirty="0" smtClean="0">
                <a:solidFill>
                  <a:srgbClr val="3366FF"/>
                </a:solidFill>
              </a:rPr>
              <a:t>independence</a:t>
            </a:r>
            <a:r>
              <a:rPr lang="en-US" sz="2300" dirty="0" smtClean="0"/>
              <a:t>; Philip </a:t>
            </a:r>
            <a:r>
              <a:rPr lang="en-US" sz="2300" b="1" u="sng" dirty="0" smtClean="0">
                <a:solidFill>
                  <a:srgbClr val="3366FF"/>
                </a:solidFill>
              </a:rPr>
              <a:t>controls</a:t>
            </a:r>
            <a:r>
              <a:rPr lang="en-US" sz="2300" dirty="0" smtClean="0"/>
              <a:t> Greece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Philip next sets out to defeat the mighty </a:t>
            </a:r>
            <a:r>
              <a:rPr lang="en-US" sz="2300" b="1" u="sng" dirty="0" smtClean="0">
                <a:solidFill>
                  <a:srgbClr val="3366FF"/>
                </a:solidFill>
              </a:rPr>
              <a:t>Persian Empire</a:t>
            </a:r>
            <a:r>
              <a:rPr lang="en-US" sz="2300" dirty="0" smtClean="0"/>
              <a:t> but won’t…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Philip </a:t>
            </a:r>
            <a:r>
              <a:rPr lang="en-US" sz="2300" b="1" u="sng" dirty="0" smtClean="0">
                <a:solidFill>
                  <a:srgbClr val="3366FF"/>
                </a:solidFill>
              </a:rPr>
              <a:t>stabbed to death</a:t>
            </a:r>
            <a:r>
              <a:rPr lang="en-US" sz="2300" b="1" dirty="0" smtClean="0"/>
              <a:t> </a:t>
            </a:r>
            <a:r>
              <a:rPr lang="en-US" sz="2300" dirty="0" smtClean="0"/>
              <a:t>in 336 B.C. at his daughter’s wedding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3583910"/>
            <a:ext cx="4330700" cy="305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"/>
            <a:ext cx="7313613" cy="825500"/>
          </a:xfrm>
        </p:spPr>
        <p:txBody>
          <a:bodyPr/>
          <a:lstStyle/>
          <a:p>
            <a:r>
              <a:rPr lang="en-US" dirty="0" smtClean="0"/>
              <a:t>Oliver Stone’s Alexander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218" y="1092200"/>
            <a:ext cx="3776782" cy="55952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400"/>
            <a:ext cx="7313613" cy="711200"/>
          </a:xfrm>
        </p:spPr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62515" r="-62515"/>
          <a:stretch>
            <a:fillRect/>
          </a:stretch>
        </p:blipFill>
        <p:spPr bwMode="auto">
          <a:xfrm>
            <a:off x="532561" y="1371599"/>
            <a:ext cx="8056687" cy="481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837"/>
            <a:ext cx="9144000" cy="5330653"/>
          </a:xfrm>
        </p:spPr>
        <p:txBody>
          <a:bodyPr/>
          <a:lstStyle/>
          <a:p>
            <a:pPr lvl="0">
              <a:buFont typeface="+mj-lt"/>
              <a:buAutoNum type="arabicPeriod" startAt="3"/>
            </a:pPr>
            <a:r>
              <a:rPr lang="en-US" b="1" dirty="0" smtClean="0"/>
              <a:t>Alexander the Great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400" b="1" dirty="0" smtClean="0"/>
              <a:t>Background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Takes over at </a:t>
            </a:r>
            <a:r>
              <a:rPr lang="en-US" sz="2400" b="1" u="sng" dirty="0" smtClean="0">
                <a:solidFill>
                  <a:srgbClr val="3366FF"/>
                </a:solidFill>
              </a:rPr>
              <a:t>age 20</a:t>
            </a:r>
            <a:r>
              <a:rPr lang="en-US" sz="2400" dirty="0" smtClean="0"/>
              <a:t> after the death of his father Philip II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Taught by </a:t>
            </a:r>
            <a:r>
              <a:rPr lang="en-US" sz="2400" b="1" u="sng" dirty="0" smtClean="0">
                <a:solidFill>
                  <a:srgbClr val="3366FF"/>
                </a:solidFill>
              </a:rPr>
              <a:t>Aristotle</a:t>
            </a:r>
            <a:r>
              <a:rPr lang="en-US" sz="2400" dirty="0" smtClean="0"/>
              <a:t>: learned science, geography &amp; literature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Enjoyed Homer’s description of the heroic deeds of </a:t>
            </a:r>
            <a:r>
              <a:rPr lang="en-US" sz="2400" b="1" u="sng" dirty="0" smtClean="0">
                <a:solidFill>
                  <a:srgbClr val="3366FF"/>
                </a:solidFill>
              </a:rPr>
              <a:t>Achilles</a:t>
            </a:r>
            <a:r>
              <a:rPr lang="en-US" sz="2400" dirty="0" smtClean="0"/>
              <a:t> during the </a:t>
            </a:r>
            <a:r>
              <a:rPr lang="en-US" sz="2400" b="1" u="sng" dirty="0" smtClean="0">
                <a:solidFill>
                  <a:srgbClr val="3366FF"/>
                </a:solidFill>
              </a:rPr>
              <a:t>Trojan Wars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Killed </a:t>
            </a:r>
            <a:r>
              <a:rPr lang="en-US" sz="2400" b="1" u="sng" dirty="0" smtClean="0">
                <a:solidFill>
                  <a:srgbClr val="3366FF"/>
                </a:solidFill>
              </a:rPr>
              <a:t>6,000 Thebans</a:t>
            </a:r>
            <a:r>
              <a:rPr lang="en-US" sz="2400" dirty="0" smtClean="0"/>
              <a:t> in a rebellion; cruelty frightened Greeks into accepting Alexander as their leader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9453" y="1158837"/>
            <a:ext cx="9403453" cy="5330653"/>
          </a:xfrm>
        </p:spPr>
        <p:txBody>
          <a:bodyPr/>
          <a:lstStyle/>
          <a:p>
            <a:pPr lvl="1">
              <a:buFont typeface="+mj-lt"/>
              <a:buAutoNum type="alphaLcPeriod" startAt="2"/>
            </a:pPr>
            <a:r>
              <a:rPr lang="en-US" sz="2400" b="1" dirty="0" smtClean="0"/>
              <a:t>How Alexander defeats the Persians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Philip wanted to conquer Persia, </a:t>
            </a:r>
            <a:r>
              <a:rPr lang="en-US" sz="2600" b="1" u="sng" dirty="0" smtClean="0">
                <a:solidFill>
                  <a:srgbClr val="3366FF"/>
                </a:solidFill>
              </a:rPr>
              <a:t>never had the chance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Alexander leads </a:t>
            </a:r>
            <a:r>
              <a:rPr lang="en-US" sz="2600" b="1" u="sng" dirty="0" smtClean="0">
                <a:solidFill>
                  <a:srgbClr val="3366FF"/>
                </a:solidFill>
              </a:rPr>
              <a:t>35,000</a:t>
            </a:r>
            <a:r>
              <a:rPr lang="en-US" sz="2600" dirty="0" smtClean="0"/>
              <a:t> troops into Anatolia (</a:t>
            </a:r>
            <a:r>
              <a:rPr lang="en-US" sz="2600" b="1" u="sng" dirty="0" smtClean="0">
                <a:solidFill>
                  <a:srgbClr val="3366FF"/>
                </a:solidFill>
              </a:rPr>
              <a:t>Turkey</a:t>
            </a:r>
            <a:r>
              <a:rPr lang="en-US" sz="2600" dirty="0" smtClean="0"/>
              <a:t>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Met </a:t>
            </a:r>
            <a:r>
              <a:rPr lang="en-US" sz="2600" b="1" u="sng" dirty="0" smtClean="0">
                <a:solidFill>
                  <a:srgbClr val="3366FF"/>
                </a:solidFill>
              </a:rPr>
              <a:t>40,000</a:t>
            </a:r>
            <a:r>
              <a:rPr lang="en-US" sz="2600" dirty="0" smtClean="0"/>
              <a:t> Persians at </a:t>
            </a:r>
            <a:r>
              <a:rPr lang="en-US" sz="2600" dirty="0" err="1" smtClean="0"/>
              <a:t>Granicus</a:t>
            </a:r>
            <a:r>
              <a:rPr lang="en-US" sz="2600" dirty="0" smtClean="0"/>
              <a:t> River, Alexander’s army </a:t>
            </a:r>
            <a:r>
              <a:rPr lang="en-US" sz="2600" b="1" u="sng" dirty="0" smtClean="0">
                <a:solidFill>
                  <a:srgbClr val="3366FF"/>
                </a:solidFill>
              </a:rPr>
              <a:t>attacks first</a:t>
            </a:r>
            <a:r>
              <a:rPr lang="en-US" sz="2600" dirty="0" smtClean="0"/>
              <a:t> and is </a:t>
            </a:r>
            <a:r>
              <a:rPr lang="en-US" sz="2600" b="1" u="sng" dirty="0" smtClean="0">
                <a:solidFill>
                  <a:srgbClr val="3366FF"/>
                </a:solidFill>
              </a:rPr>
              <a:t>victorious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Darius III responds with army of </a:t>
            </a:r>
            <a:r>
              <a:rPr lang="en-US" sz="2600" b="1" u="sng" dirty="0" smtClean="0">
                <a:solidFill>
                  <a:srgbClr val="3366FF"/>
                </a:solidFill>
              </a:rPr>
              <a:t>50,000</a:t>
            </a:r>
            <a:r>
              <a:rPr lang="en-US" sz="2600" dirty="0" smtClean="0"/>
              <a:t>-</a:t>
            </a:r>
            <a:r>
              <a:rPr lang="en-US" sz="2600" b="1" u="sng" dirty="0" smtClean="0">
                <a:solidFill>
                  <a:srgbClr val="3366FF"/>
                </a:solidFill>
              </a:rPr>
              <a:t>75,000</a:t>
            </a:r>
            <a:r>
              <a:rPr lang="en-US" sz="2600" dirty="0" smtClean="0"/>
              <a:t>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Macedonians </a:t>
            </a:r>
            <a:r>
              <a:rPr lang="en-US" sz="2600" b="1" u="sng" dirty="0" smtClean="0">
                <a:solidFill>
                  <a:srgbClr val="3366FF"/>
                </a:solidFill>
              </a:rPr>
              <a:t>break through</a:t>
            </a:r>
            <a:r>
              <a:rPr lang="en-US" sz="2600" dirty="0" smtClean="0"/>
              <a:t> weak point, Darius III </a:t>
            </a:r>
            <a:r>
              <a:rPr lang="en-US" sz="2600" b="1" u="sng" dirty="0" smtClean="0">
                <a:solidFill>
                  <a:srgbClr val="3366FF"/>
                </a:solidFill>
              </a:rPr>
              <a:t>flees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dirty="0" smtClean="0"/>
              <a:t>Result: Alexander has control of </a:t>
            </a:r>
            <a:r>
              <a:rPr lang="en-US" sz="2600" b="1" u="sng" dirty="0" smtClean="0">
                <a:solidFill>
                  <a:srgbClr val="3366FF"/>
                </a:solidFill>
              </a:rPr>
              <a:t>Anatolia</a:t>
            </a:r>
            <a:endParaRPr lang="en-US" sz="2600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94</TotalTime>
  <Words>597</Words>
  <Application>Microsoft Macintosh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Inkwell</vt:lpstr>
      <vt:lpstr>Classical Greece</vt:lpstr>
      <vt:lpstr>Alexander the Great </vt:lpstr>
      <vt:lpstr>Philip II of Macedonia</vt:lpstr>
      <vt:lpstr>Philip II</vt:lpstr>
      <vt:lpstr>Philip II</vt:lpstr>
      <vt:lpstr>Oliver Stone’s Alexander</vt:lpstr>
      <vt:lpstr>Alexander the Great</vt:lpstr>
      <vt:lpstr>Alexander the Great </vt:lpstr>
      <vt:lpstr>Alexander the Great </vt:lpstr>
      <vt:lpstr>Alexander the Great </vt:lpstr>
      <vt:lpstr>Alexander the Great </vt:lpstr>
      <vt:lpstr>Alexander’s Empire</vt:lpstr>
      <vt:lpstr>Alexander the Great </vt:lpstr>
      <vt:lpstr>Alexander the Great </vt:lpstr>
      <vt:lpstr>Alexander the Great </vt:lpstr>
      <vt:lpstr>Hellenism</vt:lpstr>
      <vt:lpstr>Hellenism</vt:lpstr>
      <vt:lpstr>Hellenism</vt:lpstr>
      <vt:lpstr>Alexander the Great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Greece</dc:title>
  <dc:creator>Karl Sagan</dc:creator>
  <cp:lastModifiedBy>Abbie</cp:lastModifiedBy>
  <cp:revision>9</cp:revision>
  <dcterms:created xsi:type="dcterms:W3CDTF">2011-08-24T01:48:34Z</dcterms:created>
  <dcterms:modified xsi:type="dcterms:W3CDTF">2013-10-23T15:46:37Z</dcterms:modified>
</cp:coreProperties>
</file>