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257" r:id="rId3"/>
    <p:sldId id="266" r:id="rId4"/>
    <p:sldId id="267" r:id="rId5"/>
    <p:sldId id="268" r:id="rId6"/>
    <p:sldId id="265" r:id="rId7"/>
    <p:sldId id="272" r:id="rId8"/>
    <p:sldId id="273" r:id="rId9"/>
    <p:sldId id="269" r:id="rId10"/>
    <p:sldId id="270" r:id="rId11"/>
    <p:sldId id="271" r:id="rId12"/>
    <p:sldId id="264" r:id="rId13"/>
    <p:sldId id="263" r:id="rId14"/>
    <p:sldId id="274" r:id="rId15"/>
    <p:sldId id="262" r:id="rId16"/>
    <p:sldId id="261" r:id="rId17"/>
    <p:sldId id="26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11CBB9-A65E-644A-8847-286AB31104B8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04A65C30-0AD4-0E42-ADD6-7FA34D0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226632" y="2149000"/>
            <a:ext cx="5567310" cy="417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6284" y="739588"/>
            <a:ext cx="5723866" cy="2729753"/>
          </a:xfrm>
        </p:spPr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860" y="3505200"/>
            <a:ext cx="5635879" cy="134470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Outcome: </a:t>
            </a:r>
          </a:p>
          <a:p>
            <a:pPr algn="ctr"/>
            <a:r>
              <a:rPr lang="en-US" b="1" dirty="0" smtClean="0"/>
              <a:t>The Athenian Golden 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074" y="412070"/>
            <a:ext cx="5709784" cy="629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0" y="765403"/>
            <a:ext cx="8614229" cy="513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246777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u="sng" dirty="0" smtClean="0">
                <a:solidFill>
                  <a:schemeClr val="accent1"/>
                </a:solidFill>
              </a:rPr>
              <a:t>Sparta</a:t>
            </a:r>
            <a:r>
              <a:rPr lang="en-US" sz="2400" b="1" dirty="0" smtClean="0"/>
              <a:t>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Sparta was a </a:t>
            </a:r>
            <a:r>
              <a:rPr lang="en-US" b="1" u="sng" dirty="0" smtClean="0">
                <a:solidFill>
                  <a:schemeClr val="accent1"/>
                </a:solidFill>
              </a:rPr>
              <a:t>military</a:t>
            </a:r>
            <a:r>
              <a:rPr lang="en-US" dirty="0" smtClean="0"/>
              <a:t> city-state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Sparta had a </a:t>
            </a:r>
            <a:r>
              <a:rPr lang="en-US" sz="1900" b="1" u="sng" dirty="0" smtClean="0">
                <a:solidFill>
                  <a:schemeClr val="accent1"/>
                </a:solidFill>
              </a:rPr>
              <a:t>better army</a:t>
            </a:r>
            <a:r>
              <a:rPr lang="en-US" sz="1900" dirty="0" smtClean="0"/>
              <a:t> than Athens; Athens had the better </a:t>
            </a:r>
            <a:r>
              <a:rPr lang="en-US" sz="1900" b="1" u="sng" dirty="0" smtClean="0">
                <a:solidFill>
                  <a:schemeClr val="accent1"/>
                </a:solidFill>
              </a:rPr>
              <a:t>navy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Weren’t Builders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Due to its </a:t>
            </a:r>
            <a:r>
              <a:rPr lang="en-US" b="1" u="sng" dirty="0" smtClean="0">
                <a:solidFill>
                  <a:schemeClr val="accent1"/>
                </a:solidFill>
              </a:rPr>
              <a:t>inland</a:t>
            </a:r>
            <a:r>
              <a:rPr lang="en-US" dirty="0" smtClean="0"/>
              <a:t> location, Sparta could </a:t>
            </a:r>
            <a:r>
              <a:rPr lang="en-US" b="1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/>
              <a:t> be attacked by </a:t>
            </a:r>
            <a:r>
              <a:rPr lang="en-US" b="1" u="sng" dirty="0" smtClean="0">
                <a:solidFill>
                  <a:schemeClr val="accent1"/>
                </a:solidFill>
              </a:rPr>
              <a:t>sea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Many men in Sparta were </a:t>
            </a:r>
            <a:r>
              <a:rPr lang="en-US" b="1" u="sng" dirty="0" smtClean="0">
                <a:solidFill>
                  <a:schemeClr val="accent1"/>
                </a:solidFill>
              </a:rPr>
              <a:t>soldiers for life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816" y="3784209"/>
            <a:ext cx="4305812" cy="29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u="sng" dirty="0" smtClean="0">
                <a:solidFill>
                  <a:schemeClr val="accent1"/>
                </a:solidFill>
              </a:rPr>
              <a:t>Peloponnesian War</a:t>
            </a:r>
            <a:r>
              <a:rPr lang="en-US" sz="2400" b="1" dirty="0" smtClean="0"/>
              <a:t>: Athens vs. Sparta</a:t>
            </a:r>
            <a:endParaRPr lang="en-US" sz="20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As Athens grew, city-states viewed it with </a:t>
            </a:r>
            <a:r>
              <a:rPr lang="en-US" b="1" u="sng" dirty="0" smtClean="0">
                <a:solidFill>
                  <a:schemeClr val="accent1"/>
                </a:solidFill>
              </a:rPr>
              <a:t>hostility</a:t>
            </a:r>
            <a:endParaRPr lang="en-US" sz="1600" b="1" u="sng" dirty="0" smtClean="0">
              <a:solidFill>
                <a:schemeClr val="accent1"/>
              </a:solidFill>
            </a:endParaRPr>
          </a:p>
          <a:p>
            <a:pPr lvl="2">
              <a:buFont typeface="+mj-lt"/>
              <a:buAutoNum type="alphaLcPeriod"/>
            </a:pPr>
            <a:r>
              <a:rPr lang="en-US" dirty="0" smtClean="0"/>
              <a:t>Sparta </a:t>
            </a:r>
            <a:r>
              <a:rPr lang="en-US" b="1" u="sng" dirty="0" smtClean="0">
                <a:solidFill>
                  <a:schemeClr val="accent1"/>
                </a:solidFill>
              </a:rPr>
              <a:t>declared war</a:t>
            </a:r>
            <a:r>
              <a:rPr lang="en-US" dirty="0" smtClean="0"/>
              <a:t> in 431 B.C.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Sparta marched to Athens and </a:t>
            </a:r>
            <a:r>
              <a:rPr lang="en-US" b="1" u="sng" dirty="0" smtClean="0">
                <a:solidFill>
                  <a:schemeClr val="accent1"/>
                </a:solidFill>
              </a:rPr>
              <a:t>burned food</a:t>
            </a:r>
            <a:r>
              <a:rPr lang="en-US" dirty="0" smtClean="0"/>
              <a:t> supply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Plague</a:t>
            </a:r>
            <a:r>
              <a:rPr lang="en-US" dirty="0" smtClean="0"/>
              <a:t> hits Athens in 2</a:t>
            </a:r>
            <a:r>
              <a:rPr lang="en-US" baseline="30000" dirty="0" smtClean="0"/>
              <a:t>nd</a:t>
            </a:r>
            <a:r>
              <a:rPr lang="en-US" dirty="0" smtClean="0"/>
              <a:t> year of the war- 1/3</a:t>
            </a:r>
            <a:r>
              <a:rPr lang="en-US" baseline="30000" dirty="0" smtClean="0"/>
              <a:t>rd</a:t>
            </a:r>
            <a:r>
              <a:rPr lang="en-US" dirty="0" smtClean="0"/>
              <a:t> die including Pericles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421 B.C. a </a:t>
            </a:r>
            <a:r>
              <a:rPr lang="en-US" b="1" u="sng" dirty="0" smtClean="0">
                <a:solidFill>
                  <a:schemeClr val="accent1"/>
                </a:solidFill>
              </a:rPr>
              <a:t>truce</a:t>
            </a:r>
            <a:r>
              <a:rPr lang="en-US" dirty="0" smtClean="0"/>
              <a:t> is signed but doesn’t last long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In 413 B.C Athens’ navy is decimated at </a:t>
            </a:r>
            <a:r>
              <a:rPr lang="en-US" b="1" u="sng" dirty="0" smtClean="0">
                <a:solidFill>
                  <a:schemeClr val="accent1"/>
                </a:solidFill>
              </a:rPr>
              <a:t>Syracuse</a:t>
            </a:r>
            <a:r>
              <a:rPr lang="en-US" dirty="0" smtClean="0"/>
              <a:t> (Spartan ally) </a:t>
            </a:r>
            <a:endParaRPr lang="en-US" sz="1600" dirty="0" smtClean="0"/>
          </a:p>
          <a:p>
            <a:pPr lvl="2">
              <a:buFont typeface="+mj-lt"/>
              <a:buAutoNum type="alphaLcPeriod"/>
            </a:pPr>
            <a:r>
              <a:rPr lang="en-US" dirty="0" smtClean="0"/>
              <a:t>Athens survives for 9 more years but </a:t>
            </a:r>
            <a:r>
              <a:rPr lang="en-US" b="1" u="sng" dirty="0" smtClean="0">
                <a:solidFill>
                  <a:schemeClr val="accent1"/>
                </a:solidFill>
              </a:rPr>
              <a:t>surrenders</a:t>
            </a:r>
            <a:r>
              <a:rPr lang="en-US" dirty="0" smtClean="0"/>
              <a:t> to Sparta in 404 B.C.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956226"/>
            <a:ext cx="7918450" cy="57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Philosophers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After the Peloponnesian War, many Athenians </a:t>
            </a:r>
            <a:r>
              <a:rPr lang="en-US" sz="1700" b="1" u="sng" dirty="0" smtClean="0">
                <a:solidFill>
                  <a:schemeClr val="accent1"/>
                </a:solidFill>
              </a:rPr>
              <a:t>lost confidence in democracy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Great thinkers known as </a:t>
            </a:r>
            <a:r>
              <a:rPr lang="en-US" b="1" u="sng" dirty="0" smtClean="0">
                <a:solidFill>
                  <a:schemeClr val="accent1"/>
                </a:solidFill>
              </a:rPr>
              <a:t>philosophers</a:t>
            </a:r>
            <a:r>
              <a:rPr lang="en-US" dirty="0" smtClean="0"/>
              <a:t> began to seek </a:t>
            </a:r>
            <a:r>
              <a:rPr lang="en-US" b="1" u="sng" dirty="0" smtClean="0">
                <a:solidFill>
                  <a:schemeClr val="accent1"/>
                </a:solidFill>
              </a:rPr>
              <a:t>truth</a:t>
            </a:r>
            <a:endParaRPr lang="en-US" sz="1800" b="1" u="sng" dirty="0" smtClean="0">
              <a:solidFill>
                <a:schemeClr val="accent1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dirty="0" smtClean="0"/>
              <a:t>Philosophers (</a:t>
            </a:r>
            <a:r>
              <a:rPr lang="en-US" b="1" u="sng" dirty="0" smtClean="0">
                <a:solidFill>
                  <a:schemeClr val="accent1"/>
                </a:solidFill>
              </a:rPr>
              <a:t>lovers of wisdom</a:t>
            </a:r>
            <a:r>
              <a:rPr lang="en-US" dirty="0" smtClean="0"/>
              <a:t>) had two assumptions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universe is put together in an </a:t>
            </a:r>
            <a:r>
              <a:rPr lang="en-US" sz="2000" b="1" u="sng" dirty="0" smtClean="0">
                <a:solidFill>
                  <a:schemeClr val="accent1"/>
                </a:solidFill>
              </a:rPr>
              <a:t>orderly way</a:t>
            </a:r>
            <a:r>
              <a:rPr lang="en-US" sz="2000" dirty="0" smtClean="0"/>
              <a:t>, and subject to </a:t>
            </a:r>
            <a:r>
              <a:rPr lang="en-US" sz="2000" b="1" u="sng" dirty="0" smtClean="0">
                <a:solidFill>
                  <a:schemeClr val="accent1"/>
                </a:solidFill>
              </a:rPr>
              <a:t>absolute</a:t>
            </a:r>
            <a:r>
              <a:rPr lang="en-US" sz="2000" dirty="0" smtClean="0"/>
              <a:t> and unchanging </a:t>
            </a:r>
            <a:r>
              <a:rPr lang="en-US" sz="2000" b="1" u="sng" dirty="0" smtClean="0">
                <a:solidFill>
                  <a:schemeClr val="accent1"/>
                </a:solidFill>
              </a:rPr>
              <a:t>laws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People can understand these laws through </a:t>
            </a:r>
            <a:r>
              <a:rPr lang="en-US" sz="2000" b="1" u="sng" dirty="0" smtClean="0">
                <a:solidFill>
                  <a:schemeClr val="accent1"/>
                </a:solidFill>
              </a:rPr>
              <a:t>logic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chemeClr val="accent1"/>
                </a:solidFill>
              </a:rPr>
              <a:t>reason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193" y="4093698"/>
            <a:ext cx="2496442" cy="23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947" y="1316439"/>
            <a:ext cx="9347947" cy="2064321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4"/>
            </a:pPr>
            <a:r>
              <a:rPr lang="en-US" b="1" dirty="0" smtClean="0"/>
              <a:t>Important philosophers</a:t>
            </a:r>
            <a:endParaRPr lang="en-US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Socrates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“</a:t>
            </a:r>
            <a:r>
              <a:rPr lang="en-US" sz="2000" b="1" u="sng" dirty="0" smtClean="0">
                <a:solidFill>
                  <a:schemeClr val="accent1"/>
                </a:solidFill>
              </a:rPr>
              <a:t>The unexamined life is not worth living</a:t>
            </a:r>
            <a:r>
              <a:rPr lang="en-US" sz="2000" dirty="0" smtClean="0"/>
              <a:t>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In 399 B.C. brought to trial for “</a:t>
            </a:r>
            <a:r>
              <a:rPr lang="en-US" sz="2000" b="1" u="sng" dirty="0" smtClean="0">
                <a:solidFill>
                  <a:schemeClr val="accent1"/>
                </a:solidFill>
              </a:rPr>
              <a:t>corrupting</a:t>
            </a:r>
            <a:r>
              <a:rPr lang="en-US" sz="2000" dirty="0" smtClean="0"/>
              <a:t>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youth</a:t>
            </a:r>
            <a:r>
              <a:rPr lang="en-US" sz="2000" dirty="0" smtClean="0"/>
              <a:t> of Athens”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Jury condemned him to </a:t>
            </a:r>
            <a:r>
              <a:rPr lang="en-US" sz="2000" b="1" u="sng" dirty="0" smtClean="0">
                <a:solidFill>
                  <a:schemeClr val="accent1"/>
                </a:solidFill>
              </a:rPr>
              <a:t>die</a:t>
            </a:r>
            <a:r>
              <a:rPr lang="en-US" sz="2000" dirty="0" smtClean="0"/>
              <a:t>: drank </a:t>
            </a:r>
            <a:r>
              <a:rPr lang="en-US" sz="2000" b="1" u="sng" dirty="0" smtClean="0">
                <a:solidFill>
                  <a:schemeClr val="accent1"/>
                </a:solidFill>
              </a:rPr>
              <a:t>hemlock</a:t>
            </a:r>
            <a:r>
              <a:rPr lang="en-US" sz="2000" dirty="0" smtClean="0"/>
              <a:t> (poison)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1576" y="3479138"/>
            <a:ext cx="2188029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" y="3479139"/>
            <a:ext cx="4048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1326" y="1316439"/>
            <a:ext cx="9635326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2"/>
            </a:pPr>
            <a:r>
              <a:rPr lang="en-US" sz="2400" b="1" u="sng" dirty="0" smtClean="0">
                <a:solidFill>
                  <a:schemeClr val="accent1"/>
                </a:solidFill>
              </a:rPr>
              <a:t>Plato</a:t>
            </a:r>
            <a:endParaRPr lang="en-US" sz="2400" u="sng" dirty="0" smtClean="0">
              <a:solidFill>
                <a:schemeClr val="accent1"/>
              </a:solidFill>
            </a:endParaRP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Student of </a:t>
            </a:r>
            <a:r>
              <a:rPr lang="en-US" sz="2400" b="1" u="sng" dirty="0" smtClean="0">
                <a:solidFill>
                  <a:schemeClr val="accent1"/>
                </a:solidFill>
              </a:rPr>
              <a:t>Socrates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Wrote “</a:t>
            </a:r>
            <a:r>
              <a:rPr lang="en-US" sz="2400" b="1" u="sng" dirty="0" smtClean="0">
                <a:solidFill>
                  <a:schemeClr val="accent1"/>
                </a:solidFill>
              </a:rPr>
              <a:t>The Republic</a:t>
            </a:r>
            <a:r>
              <a:rPr lang="en-US" sz="2400" dirty="0" smtClean="0"/>
              <a:t>” –perfectly governed society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400" dirty="0" smtClean="0"/>
              <a:t>Pupil- </a:t>
            </a:r>
            <a:r>
              <a:rPr lang="en-US" sz="2400" b="1" u="sng" dirty="0" smtClean="0">
                <a:solidFill>
                  <a:schemeClr val="accent1"/>
                </a:solidFill>
              </a:rPr>
              <a:t>Aristotle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0" y="3241719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4029" y="1316439"/>
            <a:ext cx="9728029" cy="5163780"/>
          </a:xfrm>
        </p:spPr>
        <p:txBody>
          <a:bodyPr/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400" b="1" u="sng" dirty="0" smtClean="0">
                <a:solidFill>
                  <a:schemeClr val="accent1"/>
                </a:solidFill>
              </a:rPr>
              <a:t>Aristotle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Questioned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nature</a:t>
            </a:r>
            <a:r>
              <a:rPr lang="en-US" sz="2350" dirty="0" smtClean="0"/>
              <a:t> of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world</a:t>
            </a:r>
            <a:r>
              <a:rPr lang="en-US" sz="2350" dirty="0" smtClean="0"/>
              <a:t> 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Invented method of </a:t>
            </a:r>
            <a:r>
              <a:rPr lang="en-US" sz="2350" b="1" u="sng" dirty="0" smtClean="0">
                <a:solidFill>
                  <a:schemeClr val="accent1"/>
                </a:solidFill>
              </a:rPr>
              <a:t>arguing</a:t>
            </a:r>
            <a:r>
              <a:rPr lang="en-US" sz="2350" dirty="0" smtClean="0"/>
              <a:t> according to rules of </a:t>
            </a:r>
            <a:r>
              <a:rPr lang="en-US" sz="2350" b="1" u="sng" dirty="0" smtClean="0">
                <a:solidFill>
                  <a:schemeClr val="accent1"/>
                </a:solidFill>
              </a:rPr>
              <a:t>logic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His work provides basis of the </a:t>
            </a:r>
            <a:r>
              <a:rPr lang="en-US" sz="2350" b="1" u="sng" dirty="0" smtClean="0">
                <a:solidFill>
                  <a:schemeClr val="accent1"/>
                </a:solidFill>
              </a:rPr>
              <a:t>scientific method</a:t>
            </a:r>
            <a:r>
              <a:rPr lang="en-US" sz="2350" b="1" dirty="0" smtClean="0">
                <a:solidFill>
                  <a:schemeClr val="accent1"/>
                </a:solidFill>
              </a:rPr>
              <a:t> </a:t>
            </a:r>
            <a:r>
              <a:rPr lang="en-US" sz="2350" dirty="0" smtClean="0"/>
              <a:t>today</a:t>
            </a:r>
          </a:p>
          <a:p>
            <a:pPr marL="1492250" lvl="3" indent="-457200">
              <a:buFont typeface="+mj-lt"/>
              <a:buAutoNum type="arabicPeriod"/>
            </a:pPr>
            <a:r>
              <a:rPr lang="en-US" sz="2350" dirty="0" smtClean="0"/>
              <a:t>Pupil- </a:t>
            </a:r>
            <a:r>
              <a:rPr lang="en-US" sz="2350" b="1" u="sng" dirty="0" smtClean="0">
                <a:solidFill>
                  <a:schemeClr val="accent1"/>
                </a:solidFill>
              </a:rPr>
              <a:t>Alexander the Great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1839" y="3323692"/>
            <a:ext cx="2402609" cy="31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121" y="3784209"/>
            <a:ext cx="1823939" cy="269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131421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Setting the Stage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dirty="0" smtClean="0"/>
              <a:t>The Greek Civilization was a collection of </a:t>
            </a:r>
            <a:r>
              <a:rPr lang="en-US" sz="1700" b="1" u="sng" dirty="0" smtClean="0">
                <a:solidFill>
                  <a:schemeClr val="accent1"/>
                </a:solidFill>
              </a:rPr>
              <a:t>city-states</a:t>
            </a:r>
            <a:r>
              <a:rPr lang="en-US" sz="1700" dirty="0" smtClean="0"/>
              <a:t> 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chemeClr val="accent1"/>
                </a:solidFill>
              </a:rPr>
              <a:t>Athens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chemeClr val="accent1"/>
                </a:solidFill>
              </a:rPr>
              <a:t>Sparta</a:t>
            </a:r>
            <a:r>
              <a:rPr lang="en-US" sz="1700" dirty="0" smtClean="0"/>
              <a:t> were two of the most powerful cities for different reasons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595" y="2630658"/>
            <a:ext cx="4464881" cy="38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69257"/>
          </a:xfrm>
        </p:spPr>
        <p:txBody>
          <a:bodyPr/>
          <a:lstStyle/>
          <a:p>
            <a:r>
              <a:rPr lang="en-US" dirty="0" smtClean="0"/>
              <a:t>Athens Today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91029"/>
            <a:ext cx="4016829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682" y="791029"/>
            <a:ext cx="3599543" cy="26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0214" y="3666066"/>
            <a:ext cx="4483100" cy="29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70857"/>
          </a:xfrm>
        </p:spPr>
        <p:txBody>
          <a:bodyPr/>
          <a:lstStyle/>
          <a:p>
            <a:r>
              <a:rPr lang="en-US" dirty="0" smtClean="0"/>
              <a:t>Ancient Athens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612775" y="870856"/>
            <a:ext cx="7918450" cy="573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70857"/>
          </a:xfrm>
        </p:spPr>
        <p:txBody>
          <a:bodyPr/>
          <a:lstStyle/>
          <a:p>
            <a:r>
              <a:rPr lang="en-US" dirty="0" smtClean="0"/>
              <a:t>Ancient Athens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11" y="696685"/>
            <a:ext cx="8882744" cy="493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The Athenian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439"/>
            <a:ext cx="9144000" cy="5163780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Athens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900" dirty="0" smtClean="0"/>
              <a:t>From 477 to 431 B.C., Athens experienced a growth in </a:t>
            </a:r>
            <a:r>
              <a:rPr lang="en-US" sz="1900" b="1" u="sng" dirty="0" smtClean="0">
                <a:solidFill>
                  <a:schemeClr val="accent1"/>
                </a:solidFill>
              </a:rPr>
              <a:t>intellectual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chemeClr val="accent1"/>
                </a:solidFill>
              </a:rPr>
              <a:t>artistic learning</a:t>
            </a:r>
            <a:r>
              <a:rPr lang="en-US" sz="1900" dirty="0" smtClean="0"/>
              <a:t>. This was known as the </a:t>
            </a:r>
            <a:r>
              <a:rPr lang="en-US" sz="1900" b="1" u="sng" dirty="0" smtClean="0">
                <a:solidFill>
                  <a:schemeClr val="accent1"/>
                </a:solidFill>
              </a:rPr>
              <a:t>Golden Age</a:t>
            </a:r>
            <a:r>
              <a:rPr lang="en-US" sz="1900" dirty="0" smtClean="0"/>
              <a:t> of Athens</a:t>
            </a:r>
            <a:r>
              <a:rPr lang="en-US" dirty="0" smtClean="0"/>
              <a:t>.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u="sng" dirty="0" smtClean="0">
                <a:solidFill>
                  <a:schemeClr val="accent1"/>
                </a:solidFill>
              </a:rPr>
              <a:t>Pericles</a:t>
            </a:r>
            <a:r>
              <a:rPr lang="en-US" dirty="0" smtClean="0"/>
              <a:t>: held power in Athens for 32 years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Goals: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Strengthen </a:t>
            </a:r>
            <a:r>
              <a:rPr lang="en-US" sz="2000" b="1" u="sng" dirty="0" smtClean="0">
                <a:solidFill>
                  <a:schemeClr val="accent1"/>
                </a:solidFill>
              </a:rPr>
              <a:t>Athenian Democracy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dirty="0" smtClean="0"/>
              <a:t>To hold and strengthen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empire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Glorify</a:t>
            </a:r>
            <a:r>
              <a:rPr lang="en-US" sz="2000" dirty="0" smtClean="0"/>
              <a:t> Athens-</a:t>
            </a:r>
          </a:p>
          <a:p>
            <a:pPr lvl="4">
              <a:buFont typeface="+mj-lt"/>
              <a:buAutoNum type="alphaLcPeriod"/>
            </a:pPr>
            <a:r>
              <a:rPr lang="en-US" sz="2000" dirty="0" smtClean="0"/>
              <a:t>Architecture: The </a:t>
            </a:r>
            <a:r>
              <a:rPr lang="en-US" sz="2000" b="1" u="sng" dirty="0" smtClean="0">
                <a:solidFill>
                  <a:schemeClr val="accent1"/>
                </a:solidFill>
              </a:rPr>
              <a:t>Parthenon</a:t>
            </a:r>
            <a:r>
              <a:rPr lang="en-US" sz="2000" dirty="0" smtClean="0"/>
              <a:t> on the Athenian </a:t>
            </a:r>
            <a:r>
              <a:rPr lang="en-US" sz="2000" b="1" u="sng" dirty="0" smtClean="0">
                <a:solidFill>
                  <a:schemeClr val="accent1"/>
                </a:solidFill>
              </a:rPr>
              <a:t>Acropolis</a:t>
            </a:r>
          </a:p>
          <a:p>
            <a:pPr lvl="4">
              <a:buFont typeface="+mj-lt"/>
              <a:buAutoNum type="alphaLcPeriod"/>
            </a:pPr>
            <a:r>
              <a:rPr lang="en-US" sz="2000" b="1" u="sng" dirty="0" smtClean="0">
                <a:solidFill>
                  <a:schemeClr val="accent1"/>
                </a:solidFill>
              </a:rPr>
              <a:t>Direct</a:t>
            </a:r>
            <a:r>
              <a:rPr lang="en-US" sz="2000" dirty="0" smtClean="0"/>
              <a:t> Democracy was introduced under Pericles</a:t>
            </a:r>
          </a:p>
          <a:p>
            <a:pPr lvl="4">
              <a:buFont typeface="+mj-lt"/>
              <a:buAutoNum type="alphaLcPeriod"/>
            </a:pPr>
            <a:r>
              <a:rPr lang="en-US" sz="2100" dirty="0" smtClean="0"/>
              <a:t>Head of </a:t>
            </a:r>
            <a:r>
              <a:rPr lang="en-US" sz="2100" b="1" u="sng" dirty="0" err="1" smtClean="0">
                <a:solidFill>
                  <a:schemeClr val="accent1"/>
                </a:solidFill>
              </a:rPr>
              <a:t>Delian</a:t>
            </a:r>
            <a:r>
              <a:rPr lang="en-US" sz="2100" b="1" u="sng" dirty="0" smtClean="0">
                <a:solidFill>
                  <a:schemeClr val="accent1"/>
                </a:solidFill>
              </a:rPr>
              <a:t> League</a:t>
            </a:r>
            <a:r>
              <a:rPr lang="en-US" sz="2100" dirty="0" smtClean="0"/>
              <a:t>, an </a:t>
            </a:r>
            <a:r>
              <a:rPr lang="en-US" sz="2100" b="1" u="sng" dirty="0" smtClean="0">
                <a:solidFill>
                  <a:schemeClr val="accent1"/>
                </a:solidFill>
              </a:rPr>
              <a:t>alliance</a:t>
            </a:r>
            <a:r>
              <a:rPr lang="en-US" sz="2100" dirty="0" smtClean="0"/>
              <a:t> system created after the defeat of the </a:t>
            </a:r>
            <a:r>
              <a:rPr lang="en-US" sz="2100" b="1" u="sng" dirty="0" smtClean="0">
                <a:solidFill>
                  <a:schemeClr val="accent1"/>
                </a:solidFill>
              </a:rPr>
              <a:t>Persians</a:t>
            </a:r>
            <a:endParaRPr lang="en-US" sz="21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17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Athenian Acropolis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060" y="717452"/>
            <a:ext cx="7335471" cy="59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787791"/>
          </a:xfrm>
        </p:spPr>
        <p:txBody>
          <a:bodyPr/>
          <a:lstStyle/>
          <a:p>
            <a:r>
              <a:rPr lang="en-US" dirty="0" smtClean="0"/>
              <a:t>The Parthenon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622" y="787791"/>
            <a:ext cx="6981018" cy="54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812800"/>
          </a:xfrm>
        </p:spPr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47" y="812800"/>
            <a:ext cx="8603796" cy="588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79</TotalTime>
  <Words>431</Words>
  <Application>Microsoft Macintosh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Classical Greece</vt:lpstr>
      <vt:lpstr>The Athenian Golden Age</vt:lpstr>
      <vt:lpstr>Athens Today</vt:lpstr>
      <vt:lpstr>Ancient Athens</vt:lpstr>
      <vt:lpstr>Ancient Athens</vt:lpstr>
      <vt:lpstr>The Athenian Golden Age</vt:lpstr>
      <vt:lpstr>Athenian Acropolis</vt:lpstr>
      <vt:lpstr>The Parthenon</vt:lpstr>
      <vt:lpstr>Sparta</vt:lpstr>
      <vt:lpstr>PowerPoint Presentation</vt:lpstr>
      <vt:lpstr>PowerPoint Presentation</vt:lpstr>
      <vt:lpstr>The Athenian Golden Age</vt:lpstr>
      <vt:lpstr>The Athenian Golden Age</vt:lpstr>
      <vt:lpstr>Peloponnesian War</vt:lpstr>
      <vt:lpstr>The Athenian Golden Age</vt:lpstr>
      <vt:lpstr>The Athenian Golden Age</vt:lpstr>
      <vt:lpstr>The Athenian Golden Age</vt:lpstr>
      <vt:lpstr>The Athenian Golden 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Karl Sagan</dc:creator>
  <cp:lastModifiedBy>Abbie</cp:lastModifiedBy>
  <cp:revision>11</cp:revision>
  <dcterms:created xsi:type="dcterms:W3CDTF">2011-08-19T16:04:58Z</dcterms:created>
  <dcterms:modified xsi:type="dcterms:W3CDTF">2013-10-23T15:20:04Z</dcterms:modified>
</cp:coreProperties>
</file>