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75" r:id="rId4"/>
    <p:sldId id="269" r:id="rId5"/>
    <p:sldId id="266" r:id="rId6"/>
    <p:sldId id="270" r:id="rId7"/>
    <p:sldId id="265" r:id="rId8"/>
    <p:sldId id="271" r:id="rId9"/>
    <p:sldId id="264" r:id="rId10"/>
    <p:sldId id="273" r:id="rId11"/>
    <p:sldId id="263" r:id="rId12"/>
    <p:sldId id="276" r:id="rId13"/>
    <p:sldId id="272" r:id="rId14"/>
    <p:sldId id="262" r:id="rId15"/>
    <p:sldId id="274" r:id="rId16"/>
    <p:sldId id="261" r:id="rId17"/>
    <p:sldId id="260" r:id="rId18"/>
    <p:sldId id="277" r:id="rId19"/>
    <p:sldId id="259" r:id="rId20"/>
    <p:sldId id="258" r:id="rId21"/>
    <p:sldId id="278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A5963C-E540-014A-AA86-9E4A1744AD54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Outcome: Geography &amp; Early Culture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233" y="255707"/>
            <a:ext cx="4771907" cy="41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Phoenicians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53" y="1727292"/>
            <a:ext cx="6704175" cy="49303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812" y="1789245"/>
            <a:ext cx="9514812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FF00"/>
                </a:solidFill>
              </a:rPr>
              <a:t>Phoenicians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Gave the world the </a:t>
            </a:r>
            <a:r>
              <a:rPr lang="en-US" b="1" u="sng" dirty="0" smtClean="0">
                <a:solidFill>
                  <a:srgbClr val="FFFF00"/>
                </a:solidFill>
              </a:rPr>
              <a:t>Phonetic Alphabet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Were excellent merchant ship builders – influenced </a:t>
            </a:r>
            <a:r>
              <a:rPr lang="en-US" sz="1900" b="1" u="sng" dirty="0" smtClean="0">
                <a:solidFill>
                  <a:srgbClr val="FFFF00"/>
                </a:solidFill>
              </a:rPr>
              <a:t>Greek ship building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20" y="3011328"/>
            <a:ext cx="5701749" cy="3769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277" y="-2056"/>
            <a:ext cx="4090939" cy="68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585223" y="278121"/>
            <a:ext cx="3188986" cy="63040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22350" y="148330"/>
            <a:ext cx="1993116" cy="62113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Mycenaeans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9" y="1497106"/>
            <a:ext cx="6058957" cy="52701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17600" y="2336799"/>
            <a:ext cx="1653434" cy="114374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414" y="1789245"/>
            <a:ext cx="9391414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300" dirty="0" smtClean="0"/>
              <a:t>The </a:t>
            </a:r>
            <a:r>
              <a:rPr lang="en-US" sz="2300" b="1" u="sng" dirty="0" err="1" smtClean="0">
                <a:solidFill>
                  <a:srgbClr val="FFFF00"/>
                </a:solidFill>
              </a:rPr>
              <a:t>Mycenaeans</a:t>
            </a:r>
            <a:endParaRPr lang="en-US" sz="23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Influenced Greek </a:t>
            </a:r>
            <a:r>
              <a:rPr lang="en-US" sz="2200" b="1" u="sng" dirty="0" smtClean="0">
                <a:solidFill>
                  <a:srgbClr val="FFFF00"/>
                </a:solidFill>
              </a:rPr>
              <a:t>religious practice</a:t>
            </a:r>
            <a:r>
              <a:rPr lang="en-US" sz="2300" dirty="0" smtClean="0"/>
              <a:t>, art, </a:t>
            </a:r>
            <a:r>
              <a:rPr lang="en-US" sz="2200" b="1" u="sng" dirty="0" smtClean="0">
                <a:solidFill>
                  <a:srgbClr val="FFFF00"/>
                </a:solidFill>
              </a:rPr>
              <a:t>politics</a:t>
            </a:r>
            <a:r>
              <a:rPr lang="en-US" sz="2300" dirty="0" smtClean="0"/>
              <a:t>, and literature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Fought the Trojans at Troy in the </a:t>
            </a:r>
            <a:r>
              <a:rPr lang="en-US" sz="2300" b="1" u="sng" dirty="0" smtClean="0">
                <a:solidFill>
                  <a:srgbClr val="FFFF00"/>
                </a:solidFill>
              </a:rPr>
              <a:t>Trojan Wars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02" y="3277198"/>
            <a:ext cx="3364828" cy="342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Dorians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07" y="1699034"/>
            <a:ext cx="4629969" cy="50119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0402" y="1789245"/>
            <a:ext cx="9424402" cy="484857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sz="2500" dirty="0" smtClean="0"/>
              <a:t>The </a:t>
            </a:r>
            <a:r>
              <a:rPr lang="en-US" sz="2500" b="1" u="sng" dirty="0" err="1" smtClean="0">
                <a:solidFill>
                  <a:srgbClr val="FFFF00"/>
                </a:solidFill>
              </a:rPr>
              <a:t>Dorians</a:t>
            </a:r>
            <a:endParaRPr lang="en-US" sz="25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Took over after the </a:t>
            </a:r>
            <a:r>
              <a:rPr lang="en-US" sz="2500" b="1" u="sng" dirty="0" err="1" smtClean="0">
                <a:solidFill>
                  <a:srgbClr val="FFFF00"/>
                </a:solidFill>
              </a:rPr>
              <a:t>Mycenaeans</a:t>
            </a:r>
            <a:endParaRPr lang="en-US" sz="25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Not much is known about the </a:t>
            </a:r>
            <a:r>
              <a:rPr lang="en-US" sz="2500" dirty="0" err="1" smtClean="0"/>
              <a:t>Dorians</a:t>
            </a:r>
            <a:endParaRPr lang="en-US" sz="25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Known as </a:t>
            </a:r>
            <a:r>
              <a:rPr lang="en-US" sz="2500" b="1" u="sng" dirty="0" smtClean="0">
                <a:solidFill>
                  <a:srgbClr val="FFFF00"/>
                </a:solidFill>
              </a:rPr>
              <a:t>dark ages</a:t>
            </a:r>
            <a:r>
              <a:rPr lang="en-US" sz="2500" dirty="0" smtClean="0"/>
              <a:t> of Greek History</a:t>
            </a:r>
            <a:endParaRPr lang="en-US" sz="2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19" y="3782220"/>
            <a:ext cx="3569500" cy="28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US" sz="1800" dirty="0" smtClean="0"/>
              <a:t>Greek Culture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700" dirty="0" smtClean="0"/>
              <a:t>Due to the warm climate, the Greeks enjoyed and participated in </a:t>
            </a:r>
            <a:r>
              <a:rPr lang="en-US" sz="1700" b="1" u="sng" dirty="0" smtClean="0">
                <a:solidFill>
                  <a:srgbClr val="FFFF00"/>
                </a:solidFill>
              </a:rPr>
              <a:t>outdoor activities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Due to terrain, the Greeks created </a:t>
            </a:r>
            <a:r>
              <a:rPr lang="en-US" sz="1800" b="1" u="sng" dirty="0" smtClean="0">
                <a:solidFill>
                  <a:srgbClr val="FFFF00"/>
                </a:solidFill>
              </a:rPr>
              <a:t>city-states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Review: </a:t>
            </a:r>
            <a:r>
              <a:rPr lang="en-US" sz="1800" b="1" u="sng" dirty="0" smtClean="0">
                <a:solidFill>
                  <a:srgbClr val="FFFF00"/>
                </a:solidFill>
              </a:rPr>
              <a:t>city-states operate much like independent countries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Due to city-states, the Greeks were a civilization but </a:t>
            </a:r>
            <a:r>
              <a:rPr lang="en-US" sz="1800" b="1" u="sng" dirty="0" smtClean="0">
                <a:solidFill>
                  <a:srgbClr val="FFFF00"/>
                </a:solidFill>
              </a:rPr>
              <a:t>not an empire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The Greeks shared similarities in culture but </a:t>
            </a:r>
            <a:r>
              <a:rPr lang="en-US" sz="1800" b="1" u="sng" dirty="0" smtClean="0">
                <a:solidFill>
                  <a:srgbClr val="FFFF00"/>
                </a:solidFill>
              </a:rPr>
              <a:t>politics</a:t>
            </a:r>
            <a:r>
              <a:rPr lang="en-US" sz="1800" dirty="0" smtClean="0"/>
              <a:t> and </a:t>
            </a:r>
            <a:r>
              <a:rPr lang="en-US" sz="1800" b="1" u="sng" dirty="0" smtClean="0">
                <a:solidFill>
                  <a:srgbClr val="FFFF00"/>
                </a:solidFill>
              </a:rPr>
              <a:t>military</a:t>
            </a:r>
            <a:r>
              <a:rPr lang="en-US" sz="1800" dirty="0" smtClean="0"/>
              <a:t> differed by city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19" y="4043870"/>
            <a:ext cx="3780483" cy="269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City-States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7" y="2595796"/>
            <a:ext cx="3110000" cy="1639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134" y="1891223"/>
            <a:ext cx="5168469" cy="44981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217" y="1789245"/>
            <a:ext cx="9357217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2000" dirty="0" smtClean="0"/>
              <a:t>Greek epics, or narrative poems, celebrated </a:t>
            </a:r>
            <a:r>
              <a:rPr lang="en-US" sz="2000" b="1" u="sng" dirty="0" smtClean="0">
                <a:solidFill>
                  <a:srgbClr val="FFFF00"/>
                </a:solidFill>
              </a:rPr>
              <a:t>heroic deeds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FFFF00"/>
                </a:solidFill>
              </a:rPr>
              <a:t>characters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2000" b="1" u="sng" dirty="0" smtClean="0">
                <a:solidFill>
                  <a:srgbClr val="FFFF00"/>
                </a:solidFill>
              </a:rPr>
              <a:t>Homer</a:t>
            </a:r>
            <a:r>
              <a:rPr lang="en-US" sz="2000" dirty="0" smtClean="0"/>
              <a:t> wrote the </a:t>
            </a:r>
            <a:r>
              <a:rPr lang="en-US" sz="2000" b="1" u="sng" dirty="0" smtClean="0">
                <a:solidFill>
                  <a:srgbClr val="FFFF00"/>
                </a:solidFill>
              </a:rPr>
              <a:t>Iliad</a:t>
            </a:r>
            <a:r>
              <a:rPr lang="en-US" sz="2000" dirty="0" smtClean="0"/>
              <a:t> (story of the Trojan Wars) and the </a:t>
            </a:r>
            <a:r>
              <a:rPr lang="en-US" sz="2000" b="1" u="sng" dirty="0" smtClean="0">
                <a:solidFill>
                  <a:srgbClr val="FFFF00"/>
                </a:solidFill>
              </a:rPr>
              <a:t>Odyssey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84" y="2905894"/>
            <a:ext cx="2315334" cy="3734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63" y="2905894"/>
            <a:ext cx="2521996" cy="373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Setting the Stage: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 smtClean="0"/>
              <a:t>The </a:t>
            </a:r>
            <a:r>
              <a:rPr lang="en-US" sz="1900" dirty="0" smtClean="0"/>
              <a:t>geography of the ancient Greeks </a:t>
            </a:r>
            <a:r>
              <a:rPr lang="en-US" sz="2000" dirty="0" smtClean="0"/>
              <a:t>was </a:t>
            </a:r>
            <a:r>
              <a:rPr lang="en-US" sz="2000" b="1" u="sng" dirty="0" smtClean="0">
                <a:solidFill>
                  <a:srgbClr val="FFFF00"/>
                </a:solidFill>
              </a:rPr>
              <a:t>considerably different</a:t>
            </a:r>
            <a:r>
              <a:rPr lang="en-US" sz="2000" dirty="0" smtClean="0"/>
              <a:t> than the previous cultures we have studied.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The culture of the ancient Greeks was shaped by several different cultures: The </a:t>
            </a:r>
            <a:r>
              <a:rPr lang="en-US" sz="1800" b="1" u="sng" dirty="0" smtClean="0">
                <a:solidFill>
                  <a:srgbClr val="FFFF00"/>
                </a:solidFill>
              </a:rPr>
              <a:t>Minoans</a:t>
            </a:r>
            <a:r>
              <a:rPr lang="en-US" sz="1800" dirty="0" smtClean="0"/>
              <a:t>, the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Mycenaeans</a:t>
            </a:r>
            <a:r>
              <a:rPr lang="en-US" sz="1800" dirty="0" smtClean="0"/>
              <a:t>, the </a:t>
            </a:r>
            <a:r>
              <a:rPr lang="en-US" sz="1800" b="1" u="sng" dirty="0" smtClean="0">
                <a:solidFill>
                  <a:srgbClr val="FFFF00"/>
                </a:solidFill>
              </a:rPr>
              <a:t>Phoenicians</a:t>
            </a:r>
            <a:r>
              <a:rPr lang="en-US" sz="1800" dirty="0" smtClean="0"/>
              <a:t>, and the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Dorians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/>
          <a:lstStyle/>
          <a:p>
            <a:pPr marL="457200" lvl="1" indent="-457200">
              <a:spcBef>
                <a:spcPts val="2000"/>
              </a:spcBef>
              <a:buFont typeface="+mj-lt"/>
              <a:buAutoNum type="alphaLcPeriod" startAt="9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FF00"/>
                </a:solidFill>
              </a:rPr>
              <a:t>Triremes</a:t>
            </a:r>
            <a:r>
              <a:rPr lang="en-US" dirty="0" smtClean="0"/>
              <a:t>: sturdy ships with </a:t>
            </a:r>
            <a:r>
              <a:rPr lang="en-US" b="1" u="sng" dirty="0" smtClean="0">
                <a:solidFill>
                  <a:srgbClr val="FFFF00"/>
                </a:solidFill>
              </a:rPr>
              <a:t>battering ram</a:t>
            </a:r>
            <a:r>
              <a:rPr lang="en-US" dirty="0" smtClean="0"/>
              <a:t> in front for battle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900" y="2513232"/>
            <a:ext cx="4966774" cy="38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Architecture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Where do you see similar structures today??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72" y="164460"/>
            <a:ext cx="6706826" cy="4480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487" y="1789245"/>
            <a:ext cx="9366487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10"/>
            </a:pPr>
            <a:r>
              <a:rPr lang="en-US" sz="2000" dirty="0" smtClean="0"/>
              <a:t>Greeks would pioneer </a:t>
            </a:r>
            <a:r>
              <a:rPr lang="en-US" sz="20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000" dirty="0" smtClean="0"/>
              <a:t>, </a:t>
            </a:r>
            <a:r>
              <a:rPr lang="en-US" sz="2000" b="1" u="sng" dirty="0" smtClean="0">
                <a:solidFill>
                  <a:srgbClr val="FFFF00"/>
                </a:solidFill>
              </a:rPr>
              <a:t>philosophy</a:t>
            </a:r>
            <a:r>
              <a:rPr lang="en-US" sz="2000" dirty="0" smtClean="0"/>
              <a:t>, warfare, and </a:t>
            </a:r>
            <a:r>
              <a:rPr lang="en-US" sz="2000" b="1" u="sng" dirty="0" smtClean="0">
                <a:solidFill>
                  <a:srgbClr val="FFFF00"/>
                </a:solidFill>
              </a:rPr>
              <a:t>architecture</a:t>
            </a:r>
          </a:p>
          <a:p>
            <a:pPr marL="806450" lvl="1" indent="-457200">
              <a:buFont typeface="+mj-lt"/>
              <a:buAutoNum type="alphaLcPeriod" startAt="10"/>
            </a:pPr>
            <a:r>
              <a:rPr lang="en-US" sz="2000" dirty="0" smtClean="0"/>
              <a:t>Gre</a:t>
            </a:r>
            <a:r>
              <a:rPr lang="en-US" sz="1800" dirty="0" smtClean="0"/>
              <a:t>eks would fight many battles against the superpower at the time: </a:t>
            </a:r>
            <a:r>
              <a:rPr lang="en-US" sz="1800" b="1" u="sng" dirty="0" smtClean="0">
                <a:solidFill>
                  <a:srgbClr val="FFFF00"/>
                </a:solidFill>
              </a:rPr>
              <a:t>The Persians</a:t>
            </a:r>
          </a:p>
          <a:p>
            <a:pPr marL="806450" lvl="1" indent="-457200">
              <a:buFont typeface="+mj-lt"/>
              <a:buAutoNum type="alphaLcPeriod" startAt="10"/>
            </a:pPr>
            <a:r>
              <a:rPr lang="en-US" b="1" u="sng" dirty="0" smtClean="0">
                <a:solidFill>
                  <a:srgbClr val="FFFF00"/>
                </a:solidFill>
              </a:rPr>
              <a:t>Alexander the Great</a:t>
            </a:r>
            <a:r>
              <a:rPr lang="en-US" dirty="0" smtClean="0"/>
              <a:t> would blend </a:t>
            </a:r>
            <a:r>
              <a:rPr lang="en-US" b="1" u="sng" dirty="0" smtClean="0">
                <a:solidFill>
                  <a:srgbClr val="FFFF00"/>
                </a:solidFill>
              </a:rPr>
              <a:t>Greek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Persian</a:t>
            </a:r>
            <a:r>
              <a:rPr lang="en-US" dirty="0" smtClean="0"/>
              <a:t>, &amp; </a:t>
            </a:r>
            <a:r>
              <a:rPr lang="en-US" b="1" u="sng" dirty="0" smtClean="0">
                <a:solidFill>
                  <a:srgbClr val="FFFF00"/>
                </a:solidFill>
              </a:rPr>
              <a:t>Egyptian</a:t>
            </a:r>
            <a:r>
              <a:rPr lang="en-US" dirty="0" smtClean="0"/>
              <a:t> culture as he conquered much of SW Asia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5101" y="3723850"/>
            <a:ext cx="3468466" cy="2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16" y="3464271"/>
            <a:ext cx="2510719" cy="317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Greece?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63" y="1857973"/>
            <a:ext cx="4420574" cy="4835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40" y="1822450"/>
            <a:ext cx="5184154" cy="4804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sz="1800" dirty="0" smtClean="0"/>
              <a:t>Geography Shapes Greek Life</a:t>
            </a:r>
            <a:endParaRPr lang="en-US" sz="19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Ancient Greece most consisted of a </a:t>
            </a:r>
            <a:r>
              <a:rPr lang="en-US" sz="1900" b="1" u="sng" dirty="0" smtClean="0">
                <a:solidFill>
                  <a:srgbClr val="FFFF00"/>
                </a:solidFill>
              </a:rPr>
              <a:t>mountainous peninsula</a:t>
            </a:r>
            <a:r>
              <a:rPr lang="en-US" sz="1900" dirty="0" smtClean="0"/>
              <a:t> jutting out into the </a:t>
            </a: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Over </a:t>
            </a:r>
            <a:r>
              <a:rPr lang="en-US" sz="1900" b="1" u="sng" dirty="0" smtClean="0">
                <a:solidFill>
                  <a:srgbClr val="FFFF00"/>
                </a:solidFill>
              </a:rPr>
              <a:t>2,000</a:t>
            </a:r>
            <a:r>
              <a:rPr lang="en-US" sz="1900" dirty="0" smtClean="0"/>
              <a:t> Islands in the </a:t>
            </a:r>
            <a:r>
              <a:rPr lang="en-US" sz="1900" b="1" u="sng" dirty="0" smtClean="0">
                <a:solidFill>
                  <a:srgbClr val="FFFF00"/>
                </a:solidFill>
              </a:rPr>
              <a:t>Aegean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FFFF00"/>
                </a:solidFill>
              </a:rPr>
              <a:t>Ionian</a:t>
            </a:r>
            <a:r>
              <a:rPr lang="en-US" sz="1900" dirty="0" smtClean="0"/>
              <a:t> Seas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The sea was to Greece what rivers were to </a:t>
            </a:r>
            <a:r>
              <a:rPr lang="en-US" sz="1900" b="1" u="sng" dirty="0" smtClean="0">
                <a:solidFill>
                  <a:srgbClr val="FFFF00"/>
                </a:solidFill>
              </a:rPr>
              <a:t>Egypt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FFFF00"/>
                </a:solidFill>
              </a:rPr>
              <a:t>Mesopotamia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 It was said that the Greeks did not live on the land but </a:t>
            </a:r>
            <a:r>
              <a:rPr lang="en-US" sz="1900" b="1" u="sng" dirty="0" smtClean="0">
                <a:solidFill>
                  <a:srgbClr val="FFFF00"/>
                </a:solidFill>
              </a:rPr>
              <a:t>around the 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The Greeks became master </a:t>
            </a:r>
            <a:r>
              <a:rPr lang="en-US" sz="1900" b="1" u="sng" dirty="0" smtClean="0">
                <a:solidFill>
                  <a:srgbClr val="FFFF00"/>
                </a:solidFill>
              </a:rPr>
              <a:t>ship builders</a:t>
            </a:r>
            <a:r>
              <a:rPr lang="en-US" sz="1900" dirty="0" smtClean="0"/>
              <a:t> due to sea trade</a:t>
            </a:r>
            <a:endParaRPr lang="en-US" sz="1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7612063" cy="1417638"/>
          </a:xfrm>
        </p:spPr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39" y="79374"/>
            <a:ext cx="6331724" cy="6690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Greece </a:t>
            </a:r>
            <a:r>
              <a:rPr lang="en-US" sz="1800" b="1" u="sng" dirty="0" smtClean="0">
                <a:solidFill>
                  <a:srgbClr val="FFFF00"/>
                </a:solidFill>
              </a:rPr>
              <a:t>lacked natural resources</a:t>
            </a:r>
            <a:r>
              <a:rPr lang="en-US" sz="1800" dirty="0" smtClean="0"/>
              <a:t> such as farmland, timber, and precious metals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Rugged mountains covered </a:t>
            </a:r>
            <a:r>
              <a:rPr lang="en-US" sz="1800" b="1" u="sng" dirty="0" smtClean="0">
                <a:solidFill>
                  <a:srgbClr val="FFFF00"/>
                </a:solidFill>
              </a:rPr>
              <a:t>3/4ths</a:t>
            </a:r>
            <a:r>
              <a:rPr lang="en-US" sz="1800" dirty="0" smtClean="0"/>
              <a:t> of ancient Greece.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The mountains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800" dirty="0" smtClean="0"/>
              <a:t> up Greece into several different territories and shaped Greek </a:t>
            </a:r>
            <a:r>
              <a:rPr lang="en-US" sz="1800" b="1" u="sng" dirty="0" smtClean="0">
                <a:solidFill>
                  <a:srgbClr val="FFFF00"/>
                </a:solidFill>
              </a:rPr>
              <a:t>political</a:t>
            </a:r>
            <a:r>
              <a:rPr lang="en-US" sz="1800" dirty="0" smtClean="0"/>
              <a:t> life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b="1" u="sng" dirty="0" smtClean="0">
                <a:solidFill>
                  <a:srgbClr val="FFFF00"/>
                </a:solidFill>
              </a:rPr>
              <a:t>Uneven terrain</a:t>
            </a:r>
            <a:r>
              <a:rPr lang="en-US" sz="1800" dirty="0" smtClean="0"/>
              <a:t> made travel difficult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Large scale </a:t>
            </a:r>
            <a:r>
              <a:rPr lang="en-US" sz="1800" b="1" u="sng" dirty="0" smtClean="0">
                <a:solidFill>
                  <a:srgbClr val="FFFF00"/>
                </a:solidFill>
              </a:rPr>
              <a:t>irrigation</a:t>
            </a:r>
            <a:r>
              <a:rPr lang="en-US" sz="1800" dirty="0" smtClean="0"/>
              <a:t> was not possible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Land could </a:t>
            </a:r>
            <a:r>
              <a:rPr lang="en-US" sz="1800" b="1" u="sng" dirty="0" smtClean="0">
                <a:solidFill>
                  <a:srgbClr val="FFFF00"/>
                </a:solidFill>
              </a:rPr>
              <a:t>not sustain</a:t>
            </a:r>
            <a:r>
              <a:rPr lang="en-US" sz="1800" dirty="0" smtClean="0"/>
              <a:t> a large population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Climate varied from </a:t>
            </a:r>
            <a:r>
              <a:rPr lang="en-US" sz="1800" b="1" u="sng" dirty="0" smtClean="0">
                <a:solidFill>
                  <a:srgbClr val="FFFF00"/>
                </a:solidFill>
              </a:rPr>
              <a:t>48</a:t>
            </a:r>
            <a:r>
              <a:rPr lang="en-US" sz="1800" dirty="0" smtClean="0"/>
              <a:t> degrees F in winter to </a:t>
            </a:r>
            <a:r>
              <a:rPr lang="en-US" sz="1800" b="1" u="sng" dirty="0" smtClean="0">
                <a:solidFill>
                  <a:srgbClr val="FFFF00"/>
                </a:solidFill>
              </a:rPr>
              <a:t>80</a:t>
            </a:r>
            <a:r>
              <a:rPr lang="en-US" sz="1800" dirty="0" smtClean="0"/>
              <a:t> degrees F in summer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9" y="1497106"/>
            <a:ext cx="6058957" cy="52701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075267" y="2379132"/>
            <a:ext cx="3014133" cy="29294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97" y="79468"/>
            <a:ext cx="8083707" cy="1417638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5"/>
            <a:ext cx="9144000" cy="48485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Early Cultures Influence the Greeks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FF00"/>
                </a:solidFill>
              </a:rPr>
              <a:t>Minoans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Gave the Greeks </a:t>
            </a:r>
            <a:r>
              <a:rPr lang="en-US" b="1" u="sng" dirty="0" smtClean="0">
                <a:solidFill>
                  <a:srgbClr val="FFFF00"/>
                </a:solidFill>
              </a:rPr>
              <a:t>architecture</a:t>
            </a:r>
            <a:r>
              <a:rPr lang="en-US" dirty="0" smtClean="0"/>
              <a:t>, burial customs, and </a:t>
            </a:r>
            <a:r>
              <a:rPr lang="en-US" b="1" u="sng" dirty="0" smtClean="0">
                <a:solidFill>
                  <a:srgbClr val="FFFF00"/>
                </a:solidFill>
              </a:rPr>
              <a:t>religious rituals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Were </a:t>
            </a:r>
            <a:r>
              <a:rPr lang="en-US" b="1" u="sng" dirty="0" smtClean="0">
                <a:solidFill>
                  <a:srgbClr val="FFFF00"/>
                </a:solidFill>
              </a:rPr>
              <a:t>outdoorsy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FF00"/>
                </a:solidFill>
              </a:rPr>
              <a:t>athletic</a:t>
            </a:r>
            <a:r>
              <a:rPr lang="en-US" dirty="0" smtClean="0"/>
              <a:t> like the Greeks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4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82" y="3773736"/>
            <a:ext cx="4281131" cy="2732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44" y="4435824"/>
            <a:ext cx="2998081" cy="136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67</TotalTime>
  <Words>497</Words>
  <Application>Microsoft Macintosh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Habitat</vt:lpstr>
      <vt:lpstr>Classical Greece</vt:lpstr>
      <vt:lpstr>Geography &amp; Early Culture</vt:lpstr>
      <vt:lpstr>Where is Greece?</vt:lpstr>
      <vt:lpstr>Ancient Greece</vt:lpstr>
      <vt:lpstr>Geography &amp; Early Culture</vt:lpstr>
      <vt:lpstr>Physical Map</vt:lpstr>
      <vt:lpstr>Geography &amp; Early Culture</vt:lpstr>
      <vt:lpstr>The Minoans</vt:lpstr>
      <vt:lpstr>Geography &amp; Early Culture</vt:lpstr>
      <vt:lpstr>The Phoenicians</vt:lpstr>
      <vt:lpstr>Geography &amp; Early Culture</vt:lpstr>
      <vt:lpstr>PowerPoint Presentation</vt:lpstr>
      <vt:lpstr>The Mycenaeans</vt:lpstr>
      <vt:lpstr>Geography &amp; Early Culture</vt:lpstr>
      <vt:lpstr>The Dorians</vt:lpstr>
      <vt:lpstr>Geography &amp; Early Culture</vt:lpstr>
      <vt:lpstr>Geography &amp; Early Culture</vt:lpstr>
      <vt:lpstr>Greek City-States</vt:lpstr>
      <vt:lpstr>Geography &amp; Early Culture</vt:lpstr>
      <vt:lpstr>Geography &amp; Early Culture</vt:lpstr>
      <vt:lpstr>Greek Architecture</vt:lpstr>
      <vt:lpstr>Geography &amp; Early Culture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Abbie</cp:lastModifiedBy>
  <cp:revision>7</cp:revision>
  <dcterms:created xsi:type="dcterms:W3CDTF">2011-08-23T15:59:37Z</dcterms:created>
  <dcterms:modified xsi:type="dcterms:W3CDTF">2013-10-20T18:03:01Z</dcterms:modified>
</cp:coreProperties>
</file>