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9" r:id="rId1"/>
  </p:sldMasterIdLst>
  <p:sldIdLst>
    <p:sldId id="256" r:id="rId2"/>
    <p:sldId id="265" r:id="rId3"/>
    <p:sldId id="268" r:id="rId4"/>
    <p:sldId id="257" r:id="rId5"/>
    <p:sldId id="258" r:id="rId6"/>
    <p:sldId id="259" r:id="rId7"/>
    <p:sldId id="269" r:id="rId8"/>
    <p:sldId id="262" r:id="rId9"/>
    <p:sldId id="260" r:id="rId10"/>
    <p:sldId id="261" r:id="rId11"/>
    <p:sldId id="266" r:id="rId12"/>
    <p:sldId id="263" r:id="rId13"/>
    <p:sldId id="264" r:id="rId14"/>
    <p:sldId id="26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6" d="100"/>
          <a:sy n="66" d="100"/>
        </p:scale>
        <p:origin x="-5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94A25B8F-9303-EC46-B6F5-5C53F0E00101}" type="datetimeFigureOut">
              <a:rPr lang="en-US" smtClean="0"/>
              <a:t>11/27/13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7D2F7-A0B5-D34F-84D3-02EB18C9DB8B}"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A25B8F-9303-EC46-B6F5-5C53F0E00101}" type="datetimeFigureOut">
              <a:rPr lang="en-US" smtClean="0"/>
              <a:t>11/27/13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7D2F7-A0B5-D34F-84D3-02EB18C9DB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A25B8F-9303-EC46-B6F5-5C53F0E00101}" type="datetimeFigureOut">
              <a:rPr lang="en-US" smtClean="0"/>
              <a:t>11/27/13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E4B7D2F7-A0B5-D34F-84D3-02EB18C9DB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A25B8F-9303-EC46-B6F5-5C53F0E00101}" type="datetimeFigureOut">
              <a:rPr lang="en-US" smtClean="0"/>
              <a:t>11/27/13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7D2F7-A0B5-D34F-84D3-02EB18C9DB8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4A25B8F-9303-EC46-B6F5-5C53F0E00101}" type="datetimeFigureOut">
              <a:rPr lang="en-US" smtClean="0"/>
              <a:t>11/27/13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7D2F7-A0B5-D34F-84D3-02EB18C9DB8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4A25B8F-9303-EC46-B6F5-5C53F0E00101}" type="datetimeFigureOut">
              <a:rPr lang="en-US" smtClean="0"/>
              <a:t>11/27/13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7D2F7-A0B5-D34F-84D3-02EB18C9DB8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4A25B8F-9303-EC46-B6F5-5C53F0E00101}" type="datetimeFigureOut">
              <a:rPr lang="en-US" smtClean="0"/>
              <a:t>11/27/13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B7D2F7-A0B5-D34F-84D3-02EB18C9DB8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4A25B8F-9303-EC46-B6F5-5C53F0E00101}" type="datetimeFigureOut">
              <a:rPr lang="en-US" smtClean="0"/>
              <a:t>11/27/13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B7D2F7-A0B5-D34F-84D3-02EB18C9DB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A25B8F-9303-EC46-B6F5-5C53F0E00101}" type="datetimeFigureOut">
              <a:rPr lang="en-US" smtClean="0"/>
              <a:t>11/27/13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B7D2F7-A0B5-D34F-84D3-02EB18C9DB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4A25B8F-9303-EC46-B6F5-5C53F0E00101}" type="datetimeFigureOut">
              <a:rPr lang="en-US" smtClean="0"/>
              <a:t>11/27/13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7D2F7-A0B5-D34F-84D3-02EB18C9DB8B}"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4A25B8F-9303-EC46-B6F5-5C53F0E00101}" type="datetimeFigureOut">
              <a:rPr lang="en-US" smtClean="0"/>
              <a:t>11/27/13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E4B7D2F7-A0B5-D34F-84D3-02EB18C9DB8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4A25B8F-9303-EC46-B6F5-5C53F0E00101}" type="datetimeFigureOut">
              <a:rPr lang="en-US" smtClean="0"/>
              <a:t>11/27/13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4B7D2F7-A0B5-D34F-84D3-02EB18C9DB8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Han Dynasty</a:t>
            </a:r>
            <a:endParaRPr lang="en-US" dirty="0"/>
          </a:p>
        </p:txBody>
      </p:sp>
      <p:sp>
        <p:nvSpPr>
          <p:cNvPr id="3" name="Subtitle 2"/>
          <p:cNvSpPr>
            <a:spLocks noGrp="1"/>
          </p:cNvSpPr>
          <p:nvPr>
            <p:ph type="subTitle" idx="1"/>
          </p:nvPr>
        </p:nvSpPr>
        <p:spPr/>
        <p:txBody>
          <a:bodyPr/>
          <a:lstStyle/>
          <a:p>
            <a:r>
              <a:rPr lang="en-US" dirty="0" smtClean="0"/>
              <a:t>Chapter </a:t>
            </a:r>
            <a:r>
              <a:rPr lang="en-US" dirty="0"/>
              <a:t>6</a:t>
            </a:r>
            <a:r>
              <a:rPr lang="en-US" dirty="0" smtClean="0"/>
              <a:t> Lesson 3</a:t>
            </a:r>
            <a:endParaRPr lang="en-US" dirty="0"/>
          </a:p>
        </p:txBody>
      </p:sp>
    </p:spTree>
    <p:extLst>
      <p:ext uri="{BB962C8B-B14F-4D97-AF65-F5344CB8AC3E}">
        <p14:creationId xmlns:p14="http://schemas.microsoft.com/office/powerpoint/2010/main" val="1649468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Society under Han</a:t>
            </a:r>
            <a:endParaRPr lang="en-US" dirty="0"/>
          </a:p>
        </p:txBody>
      </p:sp>
      <p:sp>
        <p:nvSpPr>
          <p:cNvPr id="3" name="Content Placeholder 2"/>
          <p:cNvSpPr>
            <a:spLocks noGrp="1"/>
          </p:cNvSpPr>
          <p:nvPr>
            <p:ph idx="1"/>
          </p:nvPr>
        </p:nvSpPr>
        <p:spPr/>
        <p:txBody>
          <a:bodyPr/>
          <a:lstStyle/>
          <a:p>
            <a:r>
              <a:rPr lang="en-US" dirty="0" smtClean="0"/>
              <a:t>Increased importance of family</a:t>
            </a:r>
          </a:p>
          <a:p>
            <a:pPr lvl="1"/>
            <a:r>
              <a:rPr lang="en-US" dirty="0" smtClean="0"/>
              <a:t>Qin had weakened it (loyalty to </a:t>
            </a:r>
            <a:r>
              <a:rPr lang="en-US" dirty="0" err="1" smtClean="0"/>
              <a:t>govn’t</a:t>
            </a:r>
            <a:r>
              <a:rPr lang="en-US" dirty="0" smtClean="0"/>
              <a:t>!)</a:t>
            </a:r>
          </a:p>
          <a:p>
            <a:pPr lvl="1"/>
            <a:r>
              <a:rPr lang="en-US" dirty="0" smtClean="0"/>
              <a:t>Confucianism – relationships – strengthens family</a:t>
            </a:r>
          </a:p>
          <a:p>
            <a:pPr lvl="1"/>
            <a:r>
              <a:rPr lang="en-US" dirty="0" smtClean="0"/>
              <a:t>Family becomes basic economic unit and social unit.</a:t>
            </a:r>
            <a:endParaRPr lang="en-US" dirty="0"/>
          </a:p>
        </p:txBody>
      </p:sp>
    </p:spTree>
    <p:extLst>
      <p:ext uri="{BB962C8B-B14F-4D97-AF65-F5344CB8AC3E}">
        <p14:creationId xmlns:p14="http://schemas.microsoft.com/office/powerpoint/2010/main" val="3361419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3-11-26 at 10.22.5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95796"/>
            <a:ext cx="9144000" cy="4683227"/>
          </a:xfrm>
          <a:prstGeom prst="rect">
            <a:avLst/>
          </a:prstGeom>
        </p:spPr>
      </p:pic>
    </p:spTree>
    <p:extLst>
      <p:ext uri="{BB962C8B-B14F-4D97-AF65-F5344CB8AC3E}">
        <p14:creationId xmlns:p14="http://schemas.microsoft.com/office/powerpoint/2010/main" val="1878586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of Han Empire</a:t>
            </a:r>
            <a:endParaRPr lang="en-US" dirty="0"/>
          </a:p>
        </p:txBody>
      </p:sp>
      <p:sp>
        <p:nvSpPr>
          <p:cNvPr id="3" name="Content Placeholder 2"/>
          <p:cNvSpPr>
            <a:spLocks noGrp="1"/>
          </p:cNvSpPr>
          <p:nvPr>
            <p:ph idx="1"/>
          </p:nvPr>
        </p:nvSpPr>
        <p:spPr/>
        <p:txBody>
          <a:bodyPr/>
          <a:lstStyle/>
          <a:p>
            <a:pPr lvl="0"/>
            <a:r>
              <a:rPr lang="en-US" dirty="0"/>
              <a:t>Weak </a:t>
            </a:r>
            <a:r>
              <a:rPr lang="en-US" dirty="0" smtClean="0"/>
              <a:t>rulers </a:t>
            </a:r>
            <a:endParaRPr lang="en-US" dirty="0"/>
          </a:p>
          <a:p>
            <a:pPr lvl="0"/>
            <a:r>
              <a:rPr lang="en-US" dirty="0"/>
              <a:t>I</a:t>
            </a:r>
            <a:r>
              <a:rPr lang="en-US" dirty="0" smtClean="0"/>
              <a:t>ncreasing </a:t>
            </a:r>
            <a:r>
              <a:rPr lang="en-US" dirty="0"/>
              <a:t>power of landed </a:t>
            </a:r>
            <a:r>
              <a:rPr lang="en-US" dirty="0" smtClean="0"/>
              <a:t>aristocrats </a:t>
            </a:r>
          </a:p>
          <a:p>
            <a:pPr lvl="0"/>
            <a:r>
              <a:rPr lang="en-US" dirty="0"/>
              <a:t>G</a:t>
            </a:r>
            <a:r>
              <a:rPr lang="en-US" dirty="0" smtClean="0"/>
              <a:t>overnment </a:t>
            </a:r>
            <a:r>
              <a:rPr lang="en-US" dirty="0"/>
              <a:t>corruption</a:t>
            </a:r>
          </a:p>
          <a:p>
            <a:pPr lvl="0"/>
            <a:r>
              <a:rPr lang="en-US" dirty="0"/>
              <a:t>Widespread peasant unrest and uprisings</a:t>
            </a:r>
          </a:p>
          <a:p>
            <a:pPr lvl="0"/>
            <a:r>
              <a:rPr lang="en-US" dirty="0"/>
              <a:t>Attacks by northern </a:t>
            </a:r>
            <a:r>
              <a:rPr lang="en-US" dirty="0" smtClean="0"/>
              <a:t>tribes</a:t>
            </a:r>
          </a:p>
          <a:p>
            <a:pPr lvl="0"/>
            <a:r>
              <a:rPr lang="en-US" dirty="0" smtClean="0"/>
              <a:t>Falls in 220AD</a:t>
            </a:r>
            <a:endParaRPr lang="en-US" dirty="0"/>
          </a:p>
          <a:p>
            <a:endParaRPr lang="en-US" dirty="0" smtClean="0"/>
          </a:p>
          <a:p>
            <a:r>
              <a:rPr lang="en-US" dirty="0" smtClean="0"/>
              <a:t>China falls into a period of no dynasty for nearly 400 years.</a:t>
            </a:r>
            <a:endParaRPr lang="en-US" dirty="0"/>
          </a:p>
        </p:txBody>
      </p:sp>
    </p:spTree>
    <p:extLst>
      <p:ext uri="{BB962C8B-B14F-4D97-AF65-F5344CB8AC3E}">
        <p14:creationId xmlns:p14="http://schemas.microsoft.com/office/powerpoint/2010/main" val="1671067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3-11-26 at 11.17.51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5297"/>
            <a:ext cx="9144000" cy="6203216"/>
          </a:xfrm>
          <a:prstGeom prst="rect">
            <a:avLst/>
          </a:prstGeom>
        </p:spPr>
      </p:pic>
    </p:spTree>
    <p:extLst>
      <p:ext uri="{BB962C8B-B14F-4D97-AF65-F5344CB8AC3E}">
        <p14:creationId xmlns:p14="http://schemas.microsoft.com/office/powerpoint/2010/main" val="3200791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Changing River</a:t>
            </a:r>
            <a:endParaRPr lang="en-US"/>
          </a:p>
        </p:txBody>
      </p:sp>
      <p:sp>
        <p:nvSpPr>
          <p:cNvPr id="3" name="Content Placeholder 2"/>
          <p:cNvSpPr>
            <a:spLocks noGrp="1"/>
          </p:cNvSpPr>
          <p:nvPr>
            <p:ph idx="1"/>
          </p:nvPr>
        </p:nvSpPr>
        <p:spPr/>
        <p:txBody>
          <a:bodyPr>
            <a:normAutofit fontScale="85000" lnSpcReduction="10000"/>
          </a:bodyPr>
          <a:lstStyle/>
          <a:p>
            <a:r>
              <a:rPr lang="en-US" dirty="0"/>
              <a:t>The peasant revolts during the later years of the Han dynasty were related to the famines and floods that resulted from changes to the course of the Huang He during the early years of the first century. The river occasionally changes it course because of the sediment that accumulates in various places. Peasants who lost their land when the river changed course have trouble finding new placed to farm. Many peasants agreed to be tenant farmers for powerful landlords who mistreated them. Major floods of the Huang He continued into the 1900s, sometimes with the losses of millions of lives. </a:t>
            </a:r>
          </a:p>
        </p:txBody>
      </p:sp>
    </p:spTree>
    <p:extLst>
      <p:ext uri="{BB962C8B-B14F-4D97-AF65-F5344CB8AC3E}">
        <p14:creationId xmlns:p14="http://schemas.microsoft.com/office/powerpoint/2010/main" val="60829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3-11-26 at 10.22.08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2145" y="269413"/>
            <a:ext cx="6908800" cy="6362700"/>
          </a:xfrm>
          <a:prstGeom prst="rect">
            <a:avLst/>
          </a:prstGeom>
        </p:spPr>
      </p:pic>
      <p:pic>
        <p:nvPicPr>
          <p:cNvPr id="5" name="Picture 4" descr="Screen Shot 2013-11-26 at 10.22.18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6032" y="5311282"/>
            <a:ext cx="1485900" cy="1295400"/>
          </a:xfrm>
          <a:prstGeom prst="rect">
            <a:avLst/>
          </a:prstGeom>
        </p:spPr>
      </p:pic>
    </p:spTree>
    <p:extLst>
      <p:ext uri="{BB962C8B-B14F-4D97-AF65-F5344CB8AC3E}">
        <p14:creationId xmlns:p14="http://schemas.microsoft.com/office/powerpoint/2010/main" val="2404535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of Han Dynasty</a:t>
            </a:r>
            <a:endParaRPr lang="en-US" dirty="0"/>
          </a:p>
        </p:txBody>
      </p:sp>
      <p:sp>
        <p:nvSpPr>
          <p:cNvPr id="3" name="Content Placeholder 2"/>
          <p:cNvSpPr>
            <a:spLocks noGrp="1"/>
          </p:cNvSpPr>
          <p:nvPr>
            <p:ph idx="1"/>
          </p:nvPr>
        </p:nvSpPr>
        <p:spPr/>
        <p:txBody>
          <a:bodyPr/>
          <a:lstStyle/>
          <a:p>
            <a:r>
              <a:rPr lang="en-US" b="1" dirty="0"/>
              <a:t>Han Empire:</a:t>
            </a:r>
            <a:endParaRPr lang="en-US" sz="2400" dirty="0"/>
          </a:p>
          <a:p>
            <a:pPr lvl="0" fontAlgn="base"/>
            <a:r>
              <a:rPr lang="en-US" dirty="0"/>
              <a:t>207 B.C. </a:t>
            </a:r>
            <a:r>
              <a:rPr lang="en-US" u="sng" dirty="0"/>
              <a:t>Liu Bang</a:t>
            </a:r>
            <a:r>
              <a:rPr lang="en-US" dirty="0"/>
              <a:t> overthrew the Qin</a:t>
            </a:r>
            <a:endParaRPr lang="en-US" sz="2400" dirty="0"/>
          </a:p>
          <a:p>
            <a:pPr lvl="1" fontAlgn="base"/>
            <a:r>
              <a:rPr lang="en-US" dirty="0"/>
              <a:t>Started the </a:t>
            </a:r>
            <a:r>
              <a:rPr lang="en-US" u="sng" dirty="0"/>
              <a:t>Han</a:t>
            </a:r>
            <a:r>
              <a:rPr lang="en-US" dirty="0"/>
              <a:t> dynasty which ruled until 220 AD.</a:t>
            </a:r>
            <a:endParaRPr lang="en-US" sz="2000" dirty="0"/>
          </a:p>
          <a:p>
            <a:endParaRPr lang="en-US" dirty="0"/>
          </a:p>
        </p:txBody>
      </p:sp>
    </p:spTree>
    <p:extLst>
      <p:ext uri="{BB962C8B-B14F-4D97-AF65-F5344CB8AC3E}">
        <p14:creationId xmlns:p14="http://schemas.microsoft.com/office/powerpoint/2010/main" val="3133576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Qin structures retained by Han</a:t>
            </a:r>
            <a:endParaRPr lang="en-US" dirty="0"/>
          </a:p>
        </p:txBody>
      </p:sp>
      <p:sp>
        <p:nvSpPr>
          <p:cNvPr id="2" name="Content Placeholder 1"/>
          <p:cNvSpPr>
            <a:spLocks noGrp="1"/>
          </p:cNvSpPr>
          <p:nvPr>
            <p:ph idx="1"/>
          </p:nvPr>
        </p:nvSpPr>
        <p:spPr/>
        <p:txBody>
          <a:bodyPr/>
          <a:lstStyle/>
          <a:p>
            <a:r>
              <a:rPr lang="en-US" dirty="0" smtClean="0"/>
              <a:t>Division of Central Government into:</a:t>
            </a:r>
          </a:p>
          <a:p>
            <a:pPr lvl="1"/>
            <a:r>
              <a:rPr lang="en-US" dirty="0" smtClean="0"/>
              <a:t>Military</a:t>
            </a:r>
          </a:p>
          <a:p>
            <a:pPr lvl="1"/>
            <a:r>
              <a:rPr lang="en-US" dirty="0" smtClean="0"/>
              <a:t>Civil</a:t>
            </a:r>
          </a:p>
          <a:p>
            <a:pPr lvl="1"/>
            <a:r>
              <a:rPr lang="en-US" dirty="0" err="1" smtClean="0"/>
              <a:t>Censorate</a:t>
            </a:r>
            <a:endParaRPr lang="en-US" dirty="0" smtClean="0"/>
          </a:p>
          <a:p>
            <a:r>
              <a:rPr lang="en-US" dirty="0" smtClean="0"/>
              <a:t>Division of Empire into provinces and counties</a:t>
            </a:r>
          </a:p>
          <a:p>
            <a:pPr lvl="1"/>
            <a:r>
              <a:rPr lang="en-US" dirty="0" smtClean="0"/>
              <a:t>Merit based appointment of </a:t>
            </a:r>
            <a:r>
              <a:rPr lang="en-US" dirty="0" err="1" smtClean="0"/>
              <a:t>govn’t</a:t>
            </a:r>
            <a:r>
              <a:rPr lang="en-US" dirty="0" smtClean="0"/>
              <a:t> officials</a:t>
            </a:r>
            <a:endParaRPr lang="en-US" dirty="0"/>
          </a:p>
        </p:txBody>
      </p:sp>
    </p:spTree>
    <p:extLst>
      <p:ext uri="{BB962C8B-B14F-4D97-AF65-F5344CB8AC3E}">
        <p14:creationId xmlns:p14="http://schemas.microsoft.com/office/powerpoint/2010/main" val="2386002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Political Changes introduced by Han</a:t>
            </a:r>
            <a:endParaRPr lang="en-US" dirty="0"/>
          </a:p>
        </p:txBody>
      </p:sp>
      <p:sp>
        <p:nvSpPr>
          <p:cNvPr id="3" name="Content Placeholder 2"/>
          <p:cNvSpPr>
            <a:spLocks noGrp="1"/>
          </p:cNvSpPr>
          <p:nvPr>
            <p:ph idx="1"/>
          </p:nvPr>
        </p:nvSpPr>
        <p:spPr/>
        <p:txBody>
          <a:bodyPr/>
          <a:lstStyle/>
          <a:p>
            <a:r>
              <a:rPr lang="en-US" dirty="0" smtClean="0"/>
              <a:t>Abandonment of harsh Qin policies</a:t>
            </a:r>
          </a:p>
          <a:p>
            <a:r>
              <a:rPr lang="en-US" dirty="0" smtClean="0"/>
              <a:t>Reliance on Confucian, rather than Legalist, policies.</a:t>
            </a:r>
          </a:p>
          <a:p>
            <a:r>
              <a:rPr lang="en-US" dirty="0" smtClean="0"/>
              <a:t>Civil service exams, based on Confucian texts.</a:t>
            </a:r>
            <a:endParaRPr lang="en-US" dirty="0"/>
          </a:p>
        </p:txBody>
      </p:sp>
    </p:spTree>
    <p:extLst>
      <p:ext uri="{BB962C8B-B14F-4D97-AF65-F5344CB8AC3E}">
        <p14:creationId xmlns:p14="http://schemas.microsoft.com/office/powerpoint/2010/main" val="2237971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Expansion under Han </a:t>
            </a:r>
            <a:r>
              <a:rPr lang="en-US" dirty="0" err="1" smtClean="0"/>
              <a:t>Wudi</a:t>
            </a:r>
            <a:endParaRPr lang="en-US" dirty="0"/>
          </a:p>
        </p:txBody>
      </p:sp>
      <p:sp>
        <p:nvSpPr>
          <p:cNvPr id="3" name="Content Placeholder 2"/>
          <p:cNvSpPr>
            <a:spLocks noGrp="1"/>
          </p:cNvSpPr>
          <p:nvPr>
            <p:ph idx="1"/>
          </p:nvPr>
        </p:nvSpPr>
        <p:spPr/>
        <p:txBody>
          <a:bodyPr>
            <a:normAutofit fontScale="92500" lnSpcReduction="10000"/>
          </a:bodyPr>
          <a:lstStyle/>
          <a:p>
            <a:pPr lvl="0" fontAlgn="base"/>
            <a:r>
              <a:rPr lang="en-US" dirty="0"/>
              <a:t>Reached peak of rule under </a:t>
            </a:r>
            <a:r>
              <a:rPr lang="en-US" u="sng" dirty="0" err="1"/>
              <a:t>Wudi</a:t>
            </a:r>
            <a:endParaRPr lang="en-US" sz="2400" dirty="0"/>
          </a:p>
          <a:p>
            <a:pPr lvl="1" fontAlgn="base"/>
            <a:r>
              <a:rPr lang="en-US" dirty="0"/>
              <a:t>personally involved in all aspects of government.</a:t>
            </a:r>
            <a:endParaRPr lang="en-US" sz="2000" dirty="0"/>
          </a:p>
          <a:p>
            <a:pPr lvl="1" fontAlgn="base"/>
            <a:r>
              <a:rPr lang="en-US" dirty="0"/>
              <a:t>extended empire to greatest yet size</a:t>
            </a:r>
            <a:endParaRPr lang="en-US" sz="2000" dirty="0"/>
          </a:p>
          <a:p>
            <a:pPr lvl="1" fontAlgn="base"/>
            <a:r>
              <a:rPr lang="en-US" dirty="0"/>
              <a:t>Sent expedition led by </a:t>
            </a:r>
            <a:r>
              <a:rPr lang="en-US" u="sng" dirty="0"/>
              <a:t>Zhang </a:t>
            </a:r>
            <a:r>
              <a:rPr lang="en-US" u="sng" dirty="0" err="1"/>
              <a:t>Qian</a:t>
            </a:r>
            <a:endParaRPr lang="en-US" sz="2000" dirty="0"/>
          </a:p>
          <a:p>
            <a:pPr lvl="2" fontAlgn="base"/>
            <a:r>
              <a:rPr lang="en-US" dirty="0"/>
              <a:t>Expedition failed but Zhang </a:t>
            </a:r>
            <a:r>
              <a:rPr lang="en-US" dirty="0" err="1"/>
              <a:t>Qian</a:t>
            </a:r>
            <a:r>
              <a:rPr lang="en-US" dirty="0"/>
              <a:t> returned 13 years later with much to tell.</a:t>
            </a:r>
            <a:endParaRPr lang="en-US" sz="1800" dirty="0"/>
          </a:p>
          <a:p>
            <a:pPr lvl="2" fontAlgn="base"/>
            <a:r>
              <a:rPr lang="en-US" u="sng" dirty="0"/>
              <a:t>Described Rome and the Romans and gave </a:t>
            </a:r>
            <a:r>
              <a:rPr lang="en-US" u="sng" dirty="0" err="1"/>
              <a:t>Wudi</a:t>
            </a:r>
            <a:r>
              <a:rPr lang="en-US" u="sng" dirty="0"/>
              <a:t> an interest in trade with the west.</a:t>
            </a:r>
            <a:endParaRPr lang="en-US" sz="1800" dirty="0"/>
          </a:p>
          <a:p>
            <a:r>
              <a:rPr lang="en-US" dirty="0" smtClean="0"/>
              <a:t>Drove </a:t>
            </a:r>
            <a:r>
              <a:rPr lang="en-US" dirty="0" smtClean="0"/>
              <a:t>out </a:t>
            </a:r>
            <a:r>
              <a:rPr lang="en-US" dirty="0" err="1" smtClean="0"/>
              <a:t>Xiongnu</a:t>
            </a:r>
            <a:r>
              <a:rPr lang="en-US" dirty="0" smtClean="0"/>
              <a:t> – beyond great wall</a:t>
            </a:r>
          </a:p>
          <a:p>
            <a:pPr lvl="1"/>
            <a:r>
              <a:rPr lang="en-US" dirty="0" smtClean="0"/>
              <a:t>Historical references of </a:t>
            </a:r>
            <a:r>
              <a:rPr lang="en-US" dirty="0" err="1" smtClean="0"/>
              <a:t>Xiongnu</a:t>
            </a:r>
            <a:r>
              <a:rPr lang="en-US" dirty="0" smtClean="0"/>
              <a:t> end after 5</a:t>
            </a:r>
            <a:r>
              <a:rPr lang="en-US" baseline="30000" dirty="0" smtClean="0"/>
              <a:t>th</a:t>
            </a:r>
            <a:r>
              <a:rPr lang="en-US" dirty="0" smtClean="0"/>
              <a:t> century, (possibly </a:t>
            </a:r>
            <a:r>
              <a:rPr lang="en-US" dirty="0"/>
              <a:t>H</a:t>
            </a:r>
            <a:r>
              <a:rPr lang="en-US" dirty="0" smtClean="0"/>
              <a:t>uns, or European Turks)</a:t>
            </a:r>
          </a:p>
          <a:p>
            <a:pPr lvl="1"/>
            <a:endParaRPr lang="en-US" dirty="0"/>
          </a:p>
        </p:txBody>
      </p:sp>
    </p:spTree>
    <p:extLst>
      <p:ext uri="{BB962C8B-B14F-4D97-AF65-F5344CB8AC3E}">
        <p14:creationId xmlns:p14="http://schemas.microsoft.com/office/powerpoint/2010/main" val="53664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Expansion of Trade under </a:t>
            </a:r>
            <a:r>
              <a:rPr lang="en-US" dirty="0" err="1" smtClean="0"/>
              <a:t>Wudi</a:t>
            </a:r>
            <a:endParaRPr lang="en-US" dirty="0"/>
          </a:p>
        </p:txBody>
      </p:sp>
      <p:sp>
        <p:nvSpPr>
          <p:cNvPr id="3" name="Content Placeholder 2"/>
          <p:cNvSpPr>
            <a:spLocks noGrp="1"/>
          </p:cNvSpPr>
          <p:nvPr>
            <p:ph idx="1"/>
          </p:nvPr>
        </p:nvSpPr>
        <p:spPr/>
        <p:txBody>
          <a:bodyPr/>
          <a:lstStyle/>
          <a:p>
            <a:r>
              <a:rPr lang="en-US" b="1" dirty="0"/>
              <a:t>Silk Road:</a:t>
            </a:r>
            <a:endParaRPr lang="en-US" sz="2400" dirty="0"/>
          </a:p>
          <a:p>
            <a:pPr lvl="1" fontAlgn="base"/>
            <a:r>
              <a:rPr lang="en-US" dirty="0"/>
              <a:t>Linked the east and the west </a:t>
            </a:r>
            <a:endParaRPr lang="en-US" sz="2000" dirty="0"/>
          </a:p>
          <a:p>
            <a:pPr lvl="1" fontAlgn="base"/>
            <a:r>
              <a:rPr lang="en-US" dirty="0"/>
              <a:t>Traded gold, glass, silver, wool, fabric</a:t>
            </a:r>
            <a:endParaRPr lang="en-US" sz="2000" dirty="0"/>
          </a:p>
          <a:p>
            <a:pPr lvl="0" fontAlgn="base"/>
            <a:r>
              <a:rPr lang="en-US" b="1" dirty="0" err="1"/>
              <a:t>Pax</a:t>
            </a:r>
            <a:r>
              <a:rPr lang="en-US" b="1" dirty="0"/>
              <a:t> </a:t>
            </a:r>
            <a:r>
              <a:rPr lang="en-US" b="1" dirty="0" err="1"/>
              <a:t>Sinica</a:t>
            </a:r>
            <a:r>
              <a:rPr lang="en-US" dirty="0"/>
              <a:t>-</a:t>
            </a:r>
            <a:endParaRPr lang="en-US" sz="2400" dirty="0"/>
          </a:p>
          <a:p>
            <a:pPr lvl="1" fontAlgn="base"/>
            <a:r>
              <a:rPr lang="en-US" dirty="0"/>
              <a:t>400 years of prosperity under the Han.</a:t>
            </a:r>
            <a:endParaRPr lang="en-US" sz="2000" dirty="0"/>
          </a:p>
          <a:p>
            <a:pPr lvl="1" fontAlgn="base"/>
            <a:r>
              <a:rPr lang="en-US" dirty="0"/>
              <a:t>Coincided with the </a:t>
            </a:r>
            <a:r>
              <a:rPr lang="en-US" dirty="0" err="1"/>
              <a:t>Pax</a:t>
            </a:r>
            <a:r>
              <a:rPr lang="en-US" dirty="0"/>
              <a:t> </a:t>
            </a:r>
            <a:r>
              <a:rPr lang="en-US" dirty="0" err="1"/>
              <a:t>Romana</a:t>
            </a:r>
            <a:r>
              <a:rPr lang="en-US" dirty="0"/>
              <a:t> in the west.</a:t>
            </a:r>
            <a:endParaRPr lang="en-US" sz="2000" dirty="0"/>
          </a:p>
          <a:p>
            <a:pPr lvl="1" fontAlgn="base"/>
            <a:r>
              <a:rPr lang="en-US" dirty="0"/>
              <a:t>Government collected food and stored it in years of surplus to feed population on bad years.</a:t>
            </a:r>
            <a:endParaRPr lang="en-US" sz="2000" dirty="0"/>
          </a:p>
          <a:p>
            <a:endParaRPr lang="en-US" dirty="0"/>
          </a:p>
        </p:txBody>
      </p:sp>
    </p:spTree>
    <p:extLst>
      <p:ext uri="{BB962C8B-B14F-4D97-AF65-F5344CB8AC3E}">
        <p14:creationId xmlns:p14="http://schemas.microsoft.com/office/powerpoint/2010/main" val="315701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Expansion of Trade under Han</a:t>
            </a:r>
            <a:endParaRPr lang="en-US" dirty="0"/>
          </a:p>
        </p:txBody>
      </p:sp>
      <p:sp>
        <p:nvSpPr>
          <p:cNvPr id="3" name="Content Placeholder 2"/>
          <p:cNvSpPr>
            <a:spLocks noGrp="1"/>
          </p:cNvSpPr>
          <p:nvPr>
            <p:ph idx="1"/>
          </p:nvPr>
        </p:nvSpPr>
        <p:spPr/>
        <p:txBody>
          <a:bodyPr/>
          <a:lstStyle/>
          <a:p>
            <a:pPr lvl="0"/>
            <a:r>
              <a:rPr lang="en-US" dirty="0"/>
              <a:t>Textile manufacturing, water mills, steelmaking, and papermaking</a:t>
            </a:r>
          </a:p>
          <a:p>
            <a:pPr lvl="0"/>
            <a:r>
              <a:rPr lang="en-US" dirty="0"/>
              <a:t>Advances in ship construction</a:t>
            </a:r>
          </a:p>
          <a:p>
            <a:pPr lvl="0"/>
            <a:r>
              <a:rPr lang="en-US" dirty="0"/>
              <a:t>Establishment of </a:t>
            </a:r>
            <a:r>
              <a:rPr lang="en-US" dirty="0" smtClean="0"/>
              <a:t>teaching </a:t>
            </a:r>
            <a:r>
              <a:rPr lang="en-US" dirty="0"/>
              <a:t>Confucian classics</a:t>
            </a:r>
          </a:p>
          <a:p>
            <a:pPr lvl="0"/>
            <a:r>
              <a:rPr lang="en-US" dirty="0"/>
              <a:t>Historical </a:t>
            </a:r>
            <a:r>
              <a:rPr lang="en-US" dirty="0" smtClean="0"/>
              <a:t>writing</a:t>
            </a:r>
          </a:p>
          <a:p>
            <a:pPr lvl="1"/>
            <a:r>
              <a:rPr lang="en-US" dirty="0" err="1" smtClean="0"/>
              <a:t>Sima</a:t>
            </a:r>
            <a:r>
              <a:rPr lang="en-US" dirty="0" smtClean="0"/>
              <a:t> </a:t>
            </a:r>
            <a:r>
              <a:rPr lang="en-US" dirty="0" err="1" smtClean="0"/>
              <a:t>Qian</a:t>
            </a:r>
            <a:r>
              <a:rPr lang="en-US" dirty="0" smtClean="0"/>
              <a:t> and Ban </a:t>
            </a:r>
            <a:r>
              <a:rPr lang="en-US" dirty="0" err="1" smtClean="0"/>
              <a:t>Gu</a:t>
            </a:r>
            <a:endParaRPr lang="en-US" dirty="0"/>
          </a:p>
          <a:p>
            <a:pPr marL="118872" indent="0">
              <a:buNone/>
            </a:pPr>
            <a:endParaRPr lang="en-US" dirty="0"/>
          </a:p>
        </p:txBody>
      </p:sp>
    </p:spTree>
    <p:extLst>
      <p:ext uri="{BB962C8B-B14F-4D97-AF65-F5344CB8AC3E}">
        <p14:creationId xmlns:p14="http://schemas.microsoft.com/office/powerpoint/2010/main" val="2503049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Society under Han</a:t>
            </a:r>
            <a:endParaRPr lang="en-US" dirty="0"/>
          </a:p>
        </p:txBody>
      </p:sp>
      <p:sp>
        <p:nvSpPr>
          <p:cNvPr id="3" name="Content Placeholder 2"/>
          <p:cNvSpPr>
            <a:spLocks noGrp="1"/>
          </p:cNvSpPr>
          <p:nvPr>
            <p:ph idx="1"/>
          </p:nvPr>
        </p:nvSpPr>
        <p:spPr/>
        <p:txBody>
          <a:bodyPr/>
          <a:lstStyle/>
          <a:p>
            <a:r>
              <a:rPr lang="en-US" dirty="0" smtClean="0"/>
              <a:t>Prosperous, however, free peasants suffered.</a:t>
            </a:r>
          </a:p>
          <a:p>
            <a:pPr lvl="1"/>
            <a:r>
              <a:rPr lang="en-US" dirty="0" smtClean="0"/>
              <a:t>Taxes, military service, forced labor (1 </a:t>
            </a:r>
            <a:r>
              <a:rPr lang="en-US" dirty="0" err="1" smtClean="0"/>
              <a:t>mo</a:t>
            </a:r>
            <a:r>
              <a:rPr lang="en-US" dirty="0" smtClean="0"/>
              <a:t>/year)</a:t>
            </a:r>
          </a:p>
          <a:p>
            <a:pPr lvl="1"/>
            <a:r>
              <a:rPr lang="en-US" dirty="0" smtClean="0"/>
              <a:t>Amount of land/person decreases to barely survival amount</a:t>
            </a:r>
          </a:p>
          <a:p>
            <a:pPr lvl="1"/>
            <a:r>
              <a:rPr lang="en-US" dirty="0" smtClean="0"/>
              <a:t>Free peasants end up selling land and working as tenant farmers</a:t>
            </a:r>
          </a:p>
          <a:p>
            <a:pPr lvl="1"/>
            <a:endParaRPr lang="en-US" dirty="0"/>
          </a:p>
          <a:p>
            <a:pPr lvl="1"/>
            <a:r>
              <a:rPr lang="en-US" dirty="0" smtClean="0"/>
              <a:t>Aristocrats again grow in power and wealth at expense of peasants.</a:t>
            </a:r>
            <a:endParaRPr lang="en-US" dirty="0"/>
          </a:p>
        </p:txBody>
      </p:sp>
    </p:spTree>
    <p:extLst>
      <p:ext uri="{BB962C8B-B14F-4D97-AF65-F5344CB8AC3E}">
        <p14:creationId xmlns:p14="http://schemas.microsoft.com/office/powerpoint/2010/main" val="574500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92</TotalTime>
  <Words>498</Words>
  <Application>Microsoft Macintosh PowerPoint</Application>
  <PresentationFormat>On-screen Show (4:3)</PresentationFormat>
  <Paragraphs>63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Module</vt:lpstr>
      <vt:lpstr>Han Dynasty</vt:lpstr>
      <vt:lpstr>PowerPoint Presentation</vt:lpstr>
      <vt:lpstr>Start of Han Dynasty</vt:lpstr>
      <vt:lpstr>Qin structures retained by Han</vt:lpstr>
      <vt:lpstr>Political Changes introduced by Han</vt:lpstr>
      <vt:lpstr>Expansion under Han Wudi</vt:lpstr>
      <vt:lpstr>Expansion of Trade under Wudi</vt:lpstr>
      <vt:lpstr>Expansion of Trade under Han</vt:lpstr>
      <vt:lpstr>Society under Han</vt:lpstr>
      <vt:lpstr>Society under Han</vt:lpstr>
      <vt:lpstr>PowerPoint Presentation</vt:lpstr>
      <vt:lpstr>Fall of Han Empire</vt:lpstr>
      <vt:lpstr>PowerPoint Presentation</vt:lpstr>
      <vt:lpstr>Changing River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 Dynasty</dc:title>
  <dc:creator>Abbie</dc:creator>
  <cp:lastModifiedBy>Abbie</cp:lastModifiedBy>
  <cp:revision>8</cp:revision>
  <dcterms:created xsi:type="dcterms:W3CDTF">2013-11-26T16:10:30Z</dcterms:created>
  <dcterms:modified xsi:type="dcterms:W3CDTF">2013-11-27T14:46:10Z</dcterms:modified>
</cp:coreProperties>
</file>