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5" r:id="rId2"/>
    <p:sldId id="258" r:id="rId3"/>
    <p:sldId id="259" r:id="rId4"/>
    <p:sldId id="260" r:id="rId5"/>
    <p:sldId id="262" r:id="rId6"/>
    <p:sldId id="263" r:id="rId7"/>
    <p:sldId id="264" r:id="rId8"/>
    <p:sldId id="26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8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DA72EB-00B2-DE4A-862D-EF5F76ED5E51}" type="datetimeFigureOut">
              <a:rPr lang="en-US" smtClean="0"/>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9E405-7564-F842-92F6-404618F2DB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A72EB-00B2-DE4A-862D-EF5F76ED5E51}" type="datetimeFigureOut">
              <a:rPr lang="en-US" smtClean="0"/>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9E405-7564-F842-92F6-404618F2DB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A72EB-00B2-DE4A-862D-EF5F76ED5E51}" type="datetimeFigureOut">
              <a:rPr lang="en-US" smtClean="0"/>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9E405-7564-F842-92F6-404618F2DB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A72EB-00B2-DE4A-862D-EF5F76ED5E51}" type="datetimeFigureOut">
              <a:rPr lang="en-US" smtClean="0"/>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9E405-7564-F842-92F6-404618F2DB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DA72EB-00B2-DE4A-862D-EF5F76ED5E51}" type="datetimeFigureOut">
              <a:rPr lang="en-US" smtClean="0"/>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9E405-7564-F842-92F6-404618F2DB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DA72EB-00B2-DE4A-862D-EF5F76ED5E51}" type="datetimeFigureOut">
              <a:rPr lang="en-US" smtClean="0"/>
              <a:t>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9E405-7564-F842-92F6-404618F2DB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DA72EB-00B2-DE4A-862D-EF5F76ED5E51}" type="datetimeFigureOut">
              <a:rPr lang="en-US" smtClean="0"/>
              <a:t>1/23/14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C9E405-7564-F842-92F6-404618F2DB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DA72EB-00B2-DE4A-862D-EF5F76ED5E51}" type="datetimeFigureOut">
              <a:rPr lang="en-US" smtClean="0"/>
              <a:t>1/23/14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C9E405-7564-F842-92F6-404618F2DB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DA72EB-00B2-DE4A-862D-EF5F76ED5E51}" type="datetimeFigureOut">
              <a:rPr lang="en-US" smtClean="0"/>
              <a:t>1/23/14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C9E405-7564-F842-92F6-404618F2DB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DA72EB-00B2-DE4A-862D-EF5F76ED5E51}" type="datetimeFigureOut">
              <a:rPr lang="en-US" smtClean="0"/>
              <a:t>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9E405-7564-F842-92F6-404618F2DB2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6DA72EB-00B2-DE4A-862D-EF5F76ED5E51}" type="datetimeFigureOut">
              <a:rPr lang="en-US" smtClean="0"/>
              <a:t>1/23/14</a:t>
            </a:fld>
            <a:endParaRPr lang="en-US"/>
          </a:p>
        </p:txBody>
      </p:sp>
      <p:sp>
        <p:nvSpPr>
          <p:cNvPr id="9" name="Slide Number Placeholder 8"/>
          <p:cNvSpPr>
            <a:spLocks noGrp="1"/>
          </p:cNvSpPr>
          <p:nvPr>
            <p:ph type="sldNum" sz="quarter" idx="11"/>
          </p:nvPr>
        </p:nvSpPr>
        <p:spPr/>
        <p:txBody>
          <a:bodyPr/>
          <a:lstStyle/>
          <a:p>
            <a:fld id="{09C9E405-7564-F842-92F6-404618F2DB2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9C9E405-7564-F842-92F6-404618F2DB2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6DA72EB-00B2-DE4A-862D-EF5F76ED5E51}" type="datetimeFigureOut">
              <a:rPr lang="en-US" smtClean="0"/>
              <a:t>1/23/14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Late Middle Ages</a:t>
            </a:r>
            <a:endParaRPr lang="en-US" dirty="0"/>
          </a:p>
        </p:txBody>
      </p:sp>
      <p:sp>
        <p:nvSpPr>
          <p:cNvPr id="3" name="Subtitle 2"/>
          <p:cNvSpPr>
            <a:spLocks noGrp="1"/>
          </p:cNvSpPr>
          <p:nvPr>
            <p:ph type="subTitle" idx="1"/>
          </p:nvPr>
        </p:nvSpPr>
        <p:spPr/>
        <p:txBody>
          <a:bodyPr/>
          <a:lstStyle/>
          <a:p>
            <a:r>
              <a:rPr lang="en-US" dirty="0" smtClean="0"/>
              <a:t>Chapter 12.4</a:t>
            </a:r>
            <a:endParaRPr lang="en-US" dirty="0"/>
          </a:p>
        </p:txBody>
      </p:sp>
    </p:spTree>
    <p:extLst>
      <p:ext uri="{BB962C8B-B14F-4D97-AF65-F5344CB8AC3E}">
        <p14:creationId xmlns:p14="http://schemas.microsoft.com/office/powerpoint/2010/main" val="1108831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Black Death</a:t>
            </a:r>
            <a:endParaRPr lang="en-US" dirty="0"/>
          </a:p>
        </p:txBody>
      </p:sp>
      <p:sp>
        <p:nvSpPr>
          <p:cNvPr id="3" name="Content Placeholder 2"/>
          <p:cNvSpPr>
            <a:spLocks noGrp="1"/>
          </p:cNvSpPr>
          <p:nvPr>
            <p:ph idx="1"/>
          </p:nvPr>
        </p:nvSpPr>
        <p:spPr/>
        <p:txBody>
          <a:bodyPr>
            <a:normAutofit/>
          </a:bodyPr>
          <a:lstStyle/>
          <a:p>
            <a:pPr lvl="0"/>
            <a:r>
              <a:rPr lang="en-US" b="1" dirty="0"/>
              <a:t>Bad weather causes food shortages: </a:t>
            </a:r>
            <a:r>
              <a:rPr lang="en-US" dirty="0"/>
              <a:t>A "little ice age" hurt crop production and weakened Europeans' health.</a:t>
            </a:r>
          </a:p>
          <a:p>
            <a:pPr lvl="0"/>
            <a:r>
              <a:rPr lang="en-US" b="1" dirty="0"/>
              <a:t>Arrival and spread of the plague: </a:t>
            </a:r>
            <a:r>
              <a:rPr lang="en-US" dirty="0"/>
              <a:t>Merchant ships brought the plague from Black sea ports, and it spread across Europe, killing millions.</a:t>
            </a:r>
          </a:p>
          <a:p>
            <a:pPr lvl="0"/>
            <a:r>
              <a:rPr lang="en-US" b="1" dirty="0"/>
              <a:t>Public reaction: </a:t>
            </a:r>
            <a:r>
              <a:rPr lang="en-US" dirty="0"/>
              <a:t>Some people thought the plague was punishment from God; others blamed Jews.</a:t>
            </a:r>
          </a:p>
          <a:p>
            <a:pPr lvl="0"/>
            <a:r>
              <a:rPr lang="en-US" b="1" dirty="0"/>
              <a:t>Effects of the Black Death: </a:t>
            </a:r>
            <a:r>
              <a:rPr lang="en-US" dirty="0"/>
              <a:t>Economic effects of the plague included labor shortages and falling prices for crops.</a:t>
            </a:r>
          </a:p>
          <a:p>
            <a:endParaRPr lang="en-US" dirty="0"/>
          </a:p>
        </p:txBody>
      </p:sp>
    </p:spTree>
    <p:extLst>
      <p:ext uri="{BB962C8B-B14F-4D97-AF65-F5344CB8AC3E}">
        <p14:creationId xmlns:p14="http://schemas.microsoft.com/office/powerpoint/2010/main" val="683822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Screen Shot 2014-01-22 at 10.28.5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2797"/>
            <a:ext cx="9144000" cy="6317257"/>
          </a:xfrm>
          <a:prstGeom prst="rect">
            <a:avLst/>
          </a:prstGeom>
        </p:spPr>
      </p:pic>
    </p:spTree>
    <p:extLst>
      <p:ext uri="{BB962C8B-B14F-4D97-AF65-F5344CB8AC3E}">
        <p14:creationId xmlns:p14="http://schemas.microsoft.com/office/powerpoint/2010/main" val="3188045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Crises in the </a:t>
            </a:r>
            <a:r>
              <a:rPr lang="en-US" dirty="0" smtClean="0"/>
              <a:t>Church</a:t>
            </a:r>
            <a:endParaRPr lang="en-US" dirty="0"/>
          </a:p>
        </p:txBody>
      </p:sp>
      <p:sp>
        <p:nvSpPr>
          <p:cNvPr id="3" name="Content Placeholder 2"/>
          <p:cNvSpPr>
            <a:spLocks noGrp="1"/>
          </p:cNvSpPr>
          <p:nvPr>
            <p:ph idx="1"/>
          </p:nvPr>
        </p:nvSpPr>
        <p:spPr/>
        <p:txBody>
          <a:bodyPr>
            <a:normAutofit/>
          </a:bodyPr>
          <a:lstStyle/>
          <a:p>
            <a:pPr lvl="0"/>
            <a:r>
              <a:rPr lang="en-US" b="1" dirty="0"/>
              <a:t>Dispute between Boniface VIII and Philip IV: </a:t>
            </a:r>
            <a:r>
              <a:rPr lang="en-US" dirty="0"/>
              <a:t>King Philip IV of France tried to bring Pope Boniface III to trial and then installed a new pope in southern France.</a:t>
            </a:r>
          </a:p>
          <a:p>
            <a:pPr lvl="0"/>
            <a:r>
              <a:rPr lang="en-US" b="1" dirty="0"/>
              <a:t>Election of rival popes: </a:t>
            </a:r>
            <a:r>
              <a:rPr lang="en-US" dirty="0"/>
              <a:t>After Pope Gregory XI moved the papacy back to Rome, French cardinals elected a rival pope. For 40 years there were two popes.</a:t>
            </a:r>
          </a:p>
          <a:p>
            <a:pPr lvl="0"/>
            <a:r>
              <a:rPr lang="en-US" b="1" dirty="0"/>
              <a:t>Loss of faith in papacy and Church: </a:t>
            </a:r>
            <a:r>
              <a:rPr lang="en-US" dirty="0"/>
              <a:t>The division of the papacy into two was called the Great Schism, and it caused many people to lose faith in Church authority.</a:t>
            </a:r>
          </a:p>
          <a:p>
            <a:endParaRPr lang="en-US" dirty="0"/>
          </a:p>
        </p:txBody>
      </p:sp>
    </p:spTree>
    <p:extLst>
      <p:ext uri="{BB962C8B-B14F-4D97-AF65-F5344CB8AC3E}">
        <p14:creationId xmlns:p14="http://schemas.microsoft.com/office/powerpoint/2010/main" val="3541154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Hundred Years' </a:t>
            </a:r>
            <a:r>
              <a:rPr lang="en-US" dirty="0" smtClean="0"/>
              <a:t>War</a:t>
            </a:r>
            <a:endParaRPr lang="en-US" dirty="0"/>
          </a:p>
        </p:txBody>
      </p:sp>
      <p:sp>
        <p:nvSpPr>
          <p:cNvPr id="3" name="Content Placeholder 2"/>
          <p:cNvSpPr>
            <a:spLocks noGrp="1"/>
          </p:cNvSpPr>
          <p:nvPr>
            <p:ph idx="1"/>
          </p:nvPr>
        </p:nvSpPr>
        <p:spPr/>
        <p:txBody>
          <a:bodyPr>
            <a:normAutofit/>
          </a:bodyPr>
          <a:lstStyle/>
          <a:p>
            <a:pPr lvl="0"/>
            <a:r>
              <a:rPr lang="en-US" b="1" dirty="0"/>
              <a:t>Conflict over duchy of Gascony: </a:t>
            </a:r>
            <a:r>
              <a:rPr lang="en-US" dirty="0"/>
              <a:t>After the French king Philip VI drove the English out of the duchy of Gascony, the English declared war against France.</a:t>
            </a:r>
          </a:p>
          <a:p>
            <a:pPr lvl="0"/>
            <a:r>
              <a:rPr lang="en-US" b="1" dirty="0"/>
              <a:t>New importance of peasant infantry: </a:t>
            </a:r>
            <a:r>
              <a:rPr lang="en-US" dirty="0"/>
              <a:t>England had early success in the war, partly due to the use of large numbers of peasants as foot soldiers. This was a switch from the traditional military tactic of relying on knights.</a:t>
            </a:r>
          </a:p>
          <a:p>
            <a:pPr lvl="0"/>
            <a:r>
              <a:rPr lang="en-US" b="1" dirty="0"/>
              <a:t>Joan of Arc and final French victory: </a:t>
            </a:r>
            <a:r>
              <a:rPr lang="en-US" dirty="0"/>
              <a:t>A teenage peasant girl, Joan of Arc, won the allegiance of the French army by claiming to have been spoken to by saints. Joan, who was later martyred, led the French to victories that keyed their overall victory in the war.</a:t>
            </a:r>
          </a:p>
          <a:p>
            <a:endParaRPr lang="en-US" dirty="0"/>
          </a:p>
        </p:txBody>
      </p:sp>
    </p:spTree>
    <p:extLst>
      <p:ext uri="{BB962C8B-B14F-4D97-AF65-F5344CB8AC3E}">
        <p14:creationId xmlns:p14="http://schemas.microsoft.com/office/powerpoint/2010/main" val="679222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Military Strategy</a:t>
            </a:r>
            <a:endParaRPr lang="en-US" dirty="0"/>
          </a:p>
        </p:txBody>
      </p:sp>
      <p:sp>
        <p:nvSpPr>
          <p:cNvPr id="3" name="Content Placeholder 2"/>
          <p:cNvSpPr>
            <a:spLocks noGrp="1"/>
          </p:cNvSpPr>
          <p:nvPr>
            <p:ph idx="1"/>
          </p:nvPr>
        </p:nvSpPr>
        <p:spPr/>
        <p:txBody>
          <a:bodyPr>
            <a:normAutofit/>
          </a:bodyPr>
          <a:lstStyle/>
          <a:p>
            <a:r>
              <a:rPr lang="en-US" dirty="0"/>
              <a:t>Some of the English victories during the Hundred Years War</a:t>
            </a:r>
            <a:r>
              <a:rPr lang="en-US" dirty="0" smtClean="0"/>
              <a:t>, were </a:t>
            </a:r>
            <a:r>
              <a:rPr lang="en-US" dirty="0"/>
              <a:t>large departures from the usual strategy and tactics of the Middle Ages</a:t>
            </a:r>
            <a:r>
              <a:rPr lang="en-US" dirty="0" smtClean="0"/>
              <a:t>.</a:t>
            </a:r>
          </a:p>
          <a:p>
            <a:pPr lvl="1"/>
            <a:r>
              <a:rPr lang="en-US" dirty="0" smtClean="0"/>
              <a:t>Previously, knights </a:t>
            </a:r>
            <a:r>
              <a:rPr lang="en-US" dirty="0"/>
              <a:t>on horseback were a very common component of any army. </a:t>
            </a:r>
            <a:endParaRPr lang="en-US" dirty="0" smtClean="0"/>
          </a:p>
          <a:p>
            <a:pPr lvl="2"/>
            <a:r>
              <a:rPr lang="en-US" dirty="0" smtClean="0"/>
              <a:t>massed </a:t>
            </a:r>
            <a:r>
              <a:rPr lang="en-US" dirty="0"/>
              <a:t>longbow </a:t>
            </a:r>
            <a:r>
              <a:rPr lang="en-US" dirty="0" smtClean="0"/>
              <a:t>troops</a:t>
            </a:r>
          </a:p>
          <a:p>
            <a:pPr lvl="2"/>
            <a:r>
              <a:rPr lang="en-US" dirty="0" smtClean="0"/>
              <a:t>massed pike-wielding troops</a:t>
            </a:r>
          </a:p>
          <a:p>
            <a:r>
              <a:rPr lang="en-US" dirty="0" smtClean="0"/>
              <a:t>brought a change in military tactics and saw the beginnings of the end of the knight's domination of the battlefield.</a:t>
            </a:r>
            <a:r>
              <a:rPr lang="en-US" dirty="0" smtClean="0">
                <a:effectLst/>
              </a:rPr>
              <a:t> </a:t>
            </a:r>
            <a:endParaRPr lang="en-US" dirty="0"/>
          </a:p>
        </p:txBody>
      </p:sp>
    </p:spTree>
    <p:extLst>
      <p:ext uri="{BB962C8B-B14F-4D97-AF65-F5344CB8AC3E}">
        <p14:creationId xmlns:p14="http://schemas.microsoft.com/office/powerpoint/2010/main" val="3025631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New </a:t>
            </a:r>
            <a:r>
              <a:rPr lang="en-US" dirty="0" smtClean="0"/>
              <a:t>Monarchies</a:t>
            </a:r>
            <a:endParaRPr lang="en-US" dirty="0"/>
          </a:p>
        </p:txBody>
      </p:sp>
      <p:sp>
        <p:nvSpPr>
          <p:cNvPr id="3" name="Content Placeholder 2"/>
          <p:cNvSpPr>
            <a:spLocks noGrp="1"/>
          </p:cNvSpPr>
          <p:nvPr>
            <p:ph idx="1"/>
          </p:nvPr>
        </p:nvSpPr>
        <p:spPr/>
        <p:txBody>
          <a:bodyPr>
            <a:normAutofit/>
          </a:bodyPr>
          <a:lstStyle/>
          <a:p>
            <a:pPr lvl="0"/>
            <a:r>
              <a:rPr lang="en-US" b="1" dirty="0"/>
              <a:t>New rulers reestablishing centralized power: </a:t>
            </a:r>
            <a:r>
              <a:rPr lang="en-US" dirty="0"/>
              <a:t>Some European rulers had to struggle to gain power initially but then were able to strengthen their royal governments.</a:t>
            </a:r>
          </a:p>
          <a:p>
            <a:pPr lvl="0"/>
            <a:r>
              <a:rPr lang="en-US" b="1" dirty="0"/>
              <a:t>Reign of Louis XI in France: </a:t>
            </a:r>
            <a:r>
              <a:rPr lang="en-US" dirty="0"/>
              <a:t>Louis XI paved the way for many years of strong French monarchs by establishing a reliable tax revenue and by curbing the power of nobles</a:t>
            </a:r>
            <a:r>
              <a:rPr lang="en-US" dirty="0" smtClean="0"/>
              <a:t>.</a:t>
            </a:r>
            <a:endParaRPr lang="en-US" dirty="0"/>
          </a:p>
        </p:txBody>
      </p:sp>
    </p:spTree>
    <p:extLst>
      <p:ext uri="{BB962C8B-B14F-4D97-AF65-F5344CB8AC3E}">
        <p14:creationId xmlns:p14="http://schemas.microsoft.com/office/powerpoint/2010/main" val="3786386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Monarchies</a:t>
            </a:r>
            <a:endParaRPr lang="en-US" dirty="0"/>
          </a:p>
        </p:txBody>
      </p:sp>
      <p:sp>
        <p:nvSpPr>
          <p:cNvPr id="3" name="Content Placeholder 2"/>
          <p:cNvSpPr>
            <a:spLocks noGrp="1"/>
          </p:cNvSpPr>
          <p:nvPr>
            <p:ph idx="1"/>
          </p:nvPr>
        </p:nvSpPr>
        <p:spPr/>
        <p:txBody>
          <a:bodyPr/>
          <a:lstStyle/>
          <a:p>
            <a:pPr lvl="0"/>
            <a:r>
              <a:rPr lang="en-US" b="1" dirty="0"/>
              <a:t>Establishment of Tudor dynasty in England: </a:t>
            </a:r>
            <a:r>
              <a:rPr lang="en-US" dirty="0"/>
              <a:t>The 30-year-long War of the Roses resulted in Henry Tudor gaining control of England and becoming King Henry VII.</a:t>
            </a:r>
          </a:p>
          <a:p>
            <a:pPr lvl="0"/>
            <a:r>
              <a:rPr lang="en-US" b="1" dirty="0"/>
              <a:t>Unification of Aragon and Castile in Spain: </a:t>
            </a:r>
            <a:r>
              <a:rPr lang="en-US" dirty="0"/>
              <a:t>When Ferdinand of Aragon married Isabella of Castile, the unification of Spain was greatly enhanced, and the nation was on its way to becoming a formidable power.</a:t>
            </a:r>
          </a:p>
          <a:p>
            <a:pPr lvl="0"/>
            <a:r>
              <a:rPr lang="en-US" b="1" dirty="0"/>
              <a:t>Lack of centralization in central and eastern Europe: </a:t>
            </a:r>
            <a:r>
              <a:rPr lang="en-US" dirty="0"/>
              <a:t>Strong royal governments failed to emerge in central and eastern Europe due to divisions and disagreements. An exception was Russia</a:t>
            </a:r>
            <a:r>
              <a:rPr lang="en-US" dirty="0" smtClean="0"/>
              <a:t>.</a:t>
            </a:r>
            <a:endParaRPr lang="en-US" dirty="0"/>
          </a:p>
        </p:txBody>
      </p:sp>
    </p:spTree>
    <p:extLst>
      <p:ext uri="{BB962C8B-B14F-4D97-AF65-F5344CB8AC3E}">
        <p14:creationId xmlns:p14="http://schemas.microsoft.com/office/powerpoint/2010/main" val="36035244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8932</TotalTime>
  <Words>127</Words>
  <Application>Microsoft Macintosh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Adjacency</vt:lpstr>
      <vt:lpstr>The Late Middle Ages</vt:lpstr>
      <vt:lpstr>The Black Death</vt:lpstr>
      <vt:lpstr>PowerPoint Presentation</vt:lpstr>
      <vt:lpstr>Crises in the Church</vt:lpstr>
      <vt:lpstr>The Hundred Years' War</vt:lpstr>
      <vt:lpstr>Changes in Military Strategy</vt:lpstr>
      <vt:lpstr>New Monarchies</vt:lpstr>
      <vt:lpstr>New Monarchies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Late Middle Ages</dc:title>
  <dc:creator>Abbie</dc:creator>
  <cp:lastModifiedBy>Abbie</cp:lastModifiedBy>
  <cp:revision>4</cp:revision>
  <dcterms:created xsi:type="dcterms:W3CDTF">2014-01-23T15:27:23Z</dcterms:created>
  <dcterms:modified xsi:type="dcterms:W3CDTF">2014-01-29T20:19:51Z</dcterms:modified>
</cp:coreProperties>
</file>