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C58DF6C-FDBA-A94C-B40D-6A759596CF34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5D7EE62-502D-A84D-BF67-3069E841E2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New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Mauryan</a:t>
            </a:r>
            <a:r>
              <a:rPr lang="en-US" dirty="0" smtClean="0"/>
              <a:t>, Kush, and Gupta</a:t>
            </a:r>
          </a:p>
          <a:p>
            <a:endParaRPr lang="en-US" dirty="0"/>
          </a:p>
          <a:p>
            <a:r>
              <a:rPr lang="en-US" dirty="0" smtClean="0"/>
              <a:t>Chapter 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2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94" y="1452283"/>
            <a:ext cx="8702032" cy="5000286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Founding by </a:t>
            </a:r>
            <a:r>
              <a:rPr lang="en-US" b="1" dirty="0" err="1"/>
              <a:t>Candra</a:t>
            </a:r>
            <a:r>
              <a:rPr lang="en-US" b="1" dirty="0"/>
              <a:t> Gupta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cap="small" dirty="0" err="1" smtClean="0"/>
              <a:t>a.d</a:t>
            </a:r>
            <a:r>
              <a:rPr lang="en-US" cap="small" dirty="0" err="1"/>
              <a:t>.</a:t>
            </a:r>
            <a:r>
              <a:rPr lang="en-US" dirty="0"/>
              <a:t> </a:t>
            </a:r>
            <a:r>
              <a:rPr lang="en-US" dirty="0" smtClean="0"/>
              <a:t>320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a local prince</a:t>
            </a:r>
            <a:r>
              <a:rPr lang="en-US" dirty="0" smtClean="0"/>
              <a:t>, he </a:t>
            </a:r>
            <a:r>
              <a:rPr lang="en-US" dirty="0"/>
              <a:t>established a new state in the central Ganges </a:t>
            </a:r>
            <a:r>
              <a:rPr lang="en-US" dirty="0" smtClean="0"/>
              <a:t>Valley</a:t>
            </a:r>
          </a:p>
          <a:p>
            <a:pPr lvl="1"/>
            <a:r>
              <a:rPr lang="en-US" dirty="0" smtClean="0"/>
              <a:t>Made </a:t>
            </a:r>
            <a:r>
              <a:rPr lang="en-US" dirty="0"/>
              <a:t>alliances with other powerful families in the area.</a:t>
            </a:r>
          </a:p>
          <a:p>
            <a:pPr lvl="0"/>
            <a:r>
              <a:rPr lang="en-US" b="1" dirty="0"/>
              <a:t>Geography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Guptas</a:t>
            </a:r>
            <a:r>
              <a:rPr lang="en-US" dirty="0" smtClean="0"/>
              <a:t> </a:t>
            </a:r>
            <a:r>
              <a:rPr lang="en-US" dirty="0"/>
              <a:t>became the major political force in northern </a:t>
            </a:r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spread </a:t>
            </a:r>
            <a:r>
              <a:rPr lang="en-US" dirty="0"/>
              <a:t>their influence to central </a:t>
            </a:r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Their empire became the largest Indian state since the </a:t>
            </a:r>
            <a:r>
              <a:rPr lang="en-US" dirty="0" err="1"/>
              <a:t>Mauryan</a:t>
            </a:r>
            <a:r>
              <a:rPr lang="en-US" dirty="0"/>
              <a:t> Empire.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4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Culture:</a:t>
            </a:r>
          </a:p>
          <a:p>
            <a:pPr lvl="1"/>
            <a:r>
              <a:rPr lang="en-US" dirty="0" smtClean="0"/>
              <a:t>Gupta rule was a golden age of Indian culture</a:t>
            </a:r>
          </a:p>
          <a:p>
            <a:pPr lvl="1"/>
            <a:r>
              <a:rPr lang="en-US" dirty="0" smtClean="0"/>
              <a:t>Hindu and Buddhist arts flourished</a:t>
            </a:r>
          </a:p>
          <a:p>
            <a:pPr lvl="0"/>
            <a:r>
              <a:rPr lang="en-US" b="1" dirty="0" smtClean="0"/>
              <a:t>Economy:</a:t>
            </a:r>
            <a:endParaRPr lang="en-US" dirty="0" smtClean="0"/>
          </a:p>
          <a:p>
            <a:pPr lvl="1"/>
            <a:r>
              <a:rPr lang="en-US" dirty="0" smtClean="0"/>
              <a:t>prosperity from both domestic and foreign trade </a:t>
            </a:r>
          </a:p>
          <a:p>
            <a:pPr lvl="2"/>
            <a:r>
              <a:rPr lang="en-US" dirty="0" smtClean="0"/>
              <a:t>China, Southeast Asia, and the Mediterranean</a:t>
            </a:r>
          </a:p>
          <a:p>
            <a:pPr lvl="1"/>
            <a:r>
              <a:rPr lang="en-US" dirty="0" smtClean="0"/>
              <a:t>trade served to enrich the Gupta rulers (lived in luxury)</a:t>
            </a:r>
          </a:p>
          <a:p>
            <a:pPr lvl="0"/>
            <a:r>
              <a:rPr lang="en-US" b="1" dirty="0" smtClean="0"/>
              <a:t>Decline: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Late 5</a:t>
            </a:r>
            <a:r>
              <a:rPr lang="en-US" baseline="30000" dirty="0" smtClean="0"/>
              <a:t>th</a:t>
            </a:r>
            <a:r>
              <a:rPr lang="en-US" dirty="0" smtClean="0"/>
              <a:t>  century - invasions by nomads</a:t>
            </a:r>
          </a:p>
          <a:p>
            <a:pPr lvl="1"/>
            <a:r>
              <a:rPr lang="en-US" dirty="0" smtClean="0"/>
              <a:t>collapsed in the 7</a:t>
            </a:r>
            <a:r>
              <a:rPr lang="en-US" baseline="30000" dirty="0" smtClean="0"/>
              <a:t>th</a:t>
            </a:r>
            <a:r>
              <a:rPr lang="en-US" dirty="0" smtClean="0"/>
              <a:t>  century </a:t>
            </a:r>
          </a:p>
          <a:p>
            <a:pPr lvl="1"/>
            <a:r>
              <a:rPr lang="en-US" dirty="0" smtClean="0"/>
              <a:t>northern India was once again politically disunited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4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Pepper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9920"/>
          </a:xfrm>
        </p:spPr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en-US" dirty="0" smtClean="0"/>
              <a:t>rimary export </a:t>
            </a:r>
            <a:r>
              <a:rPr lang="en-US" dirty="0"/>
              <a:t>of </a:t>
            </a:r>
            <a:r>
              <a:rPr lang="en-US" dirty="0" smtClean="0"/>
              <a:t>s. </a:t>
            </a:r>
            <a:r>
              <a:rPr lang="en-US" dirty="0"/>
              <a:t>India was </a:t>
            </a:r>
            <a:r>
              <a:rPr lang="en-US" dirty="0" smtClean="0"/>
              <a:t>pepper</a:t>
            </a:r>
          </a:p>
          <a:p>
            <a:pPr lvl="1"/>
            <a:r>
              <a:rPr lang="en-US" dirty="0" smtClean="0"/>
              <a:t>Spices </a:t>
            </a:r>
            <a:r>
              <a:rPr lang="en-US" dirty="0" err="1" smtClean="0"/>
              <a:t>impt</a:t>
            </a:r>
            <a:r>
              <a:rPr lang="en-US" dirty="0" smtClean="0"/>
              <a:t> for preservation of food.</a:t>
            </a:r>
          </a:p>
          <a:p>
            <a:pPr lvl="1"/>
            <a:r>
              <a:rPr lang="en-US" dirty="0" smtClean="0"/>
              <a:t>Pepper used to cover flavor of rancid meat</a:t>
            </a:r>
          </a:p>
          <a:p>
            <a:r>
              <a:rPr lang="en-US" dirty="0" smtClean="0"/>
              <a:t>Europeans discovered it and were willing to pay with gold for it.</a:t>
            </a:r>
          </a:p>
          <a:p>
            <a:pPr lvl="1"/>
            <a:r>
              <a:rPr lang="en-US" dirty="0" smtClean="0"/>
              <a:t>Nero (he’s nuts) </a:t>
            </a:r>
            <a:r>
              <a:rPr lang="en-US" dirty="0"/>
              <a:t>banned the importation of peppercorns in order to stop the drain on the Roman economy. </a:t>
            </a:r>
            <a:endParaRPr lang="en-US" dirty="0" smtClean="0"/>
          </a:p>
          <a:p>
            <a:r>
              <a:rPr lang="en-US" dirty="0" smtClean="0"/>
              <a:t>Pepper will </a:t>
            </a:r>
            <a:r>
              <a:rPr lang="en-US" dirty="0"/>
              <a:t>play a role in history as the enticement for European traders and explorers of the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 &amp; 16</a:t>
            </a:r>
            <a:r>
              <a:rPr lang="en-US" baseline="30000" dirty="0" smtClean="0"/>
              <a:t>th</a:t>
            </a:r>
            <a:r>
              <a:rPr lang="en-US" dirty="0" smtClean="0"/>
              <a:t>  centuries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51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0" y="1452283"/>
            <a:ext cx="8873671" cy="52405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Literature: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Vedas</a:t>
            </a:r>
          </a:p>
          <a:p>
            <a:pPr lvl="1"/>
            <a:r>
              <a:rPr lang="en-US" dirty="0" smtClean="0"/>
              <a:t>epics</a:t>
            </a:r>
            <a:r>
              <a:rPr lang="en-US" dirty="0"/>
              <a:t> </a:t>
            </a:r>
            <a:r>
              <a:rPr lang="en-US" i="1" dirty="0"/>
              <a:t>Mahabharata</a:t>
            </a:r>
            <a:r>
              <a:rPr lang="en-US" dirty="0"/>
              <a:t> (including the </a:t>
            </a:r>
            <a:r>
              <a:rPr lang="en-US" i="1" dirty="0"/>
              <a:t>Bhagavad Gita</a:t>
            </a:r>
            <a:r>
              <a:rPr lang="en-US" dirty="0"/>
              <a:t>) and the </a:t>
            </a:r>
            <a:r>
              <a:rPr lang="en-US" i="1" dirty="0" smtClean="0"/>
              <a:t>Ramayana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writings </a:t>
            </a:r>
            <a:r>
              <a:rPr lang="en-US" dirty="0"/>
              <a:t>of </a:t>
            </a:r>
            <a:r>
              <a:rPr lang="en-US" dirty="0" err="1" smtClean="0"/>
              <a:t>Kālidāsa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i="1" dirty="0" smtClean="0"/>
              <a:t>The </a:t>
            </a:r>
            <a:r>
              <a:rPr lang="en-US" i="1" dirty="0"/>
              <a:t>Cloud </a:t>
            </a:r>
            <a:r>
              <a:rPr lang="en-US" i="1" dirty="0" smtClean="0"/>
              <a:t>Messenger</a:t>
            </a:r>
            <a:endParaRPr lang="en-US" dirty="0"/>
          </a:p>
          <a:p>
            <a:pPr lvl="0"/>
            <a:r>
              <a:rPr lang="en-US" b="1" dirty="0"/>
              <a:t>Architecture: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Spread of Buddhism led to three </a:t>
            </a:r>
            <a:r>
              <a:rPr lang="en-US" dirty="0"/>
              <a:t>main types of religious </a:t>
            </a:r>
            <a:r>
              <a:rPr lang="en-US" dirty="0" smtClean="0"/>
              <a:t>architecture in </a:t>
            </a:r>
            <a:r>
              <a:rPr lang="en-US" dirty="0" err="1" smtClean="0"/>
              <a:t>Mauryan</a:t>
            </a:r>
            <a:r>
              <a:rPr lang="en-US" dirty="0" smtClean="0"/>
              <a:t> Empire</a:t>
            </a:r>
          </a:p>
          <a:p>
            <a:pPr lvl="2"/>
            <a:r>
              <a:rPr lang="en-US" dirty="0" smtClean="0"/>
              <a:t>the pillar - </a:t>
            </a:r>
            <a:r>
              <a:rPr lang="en-US" dirty="0" smtClean="0"/>
              <a:t>erected along roads to mark events in the life of the Buddha</a:t>
            </a:r>
            <a:endParaRPr lang="en-US" dirty="0" smtClean="0"/>
          </a:p>
          <a:p>
            <a:pPr lvl="2"/>
            <a:r>
              <a:rPr lang="en-US" dirty="0" err="1" smtClean="0"/>
              <a:t>Stupa</a:t>
            </a:r>
            <a:r>
              <a:rPr lang="en-US" dirty="0" smtClean="0"/>
              <a:t> - </a:t>
            </a:r>
            <a:r>
              <a:rPr lang="en-US" dirty="0" smtClean="0"/>
              <a:t>place for devotion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rock </a:t>
            </a:r>
            <a:r>
              <a:rPr lang="en-US" dirty="0" smtClean="0"/>
              <a:t>chamber - </a:t>
            </a:r>
            <a:r>
              <a:rPr lang="en-US" dirty="0" smtClean="0"/>
              <a:t>to house monks and place for ceremonies</a:t>
            </a:r>
            <a:endParaRPr lang="en-US" dirty="0"/>
          </a:p>
          <a:p>
            <a:pPr lvl="0"/>
            <a:r>
              <a:rPr lang="en-US" b="1" dirty="0"/>
              <a:t>Science and mathematics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studied astronomy, </a:t>
            </a:r>
            <a:r>
              <a:rPr lang="en-US" dirty="0"/>
              <a:t>Earth is a rotating satellite of the </a:t>
            </a:r>
            <a:r>
              <a:rPr lang="en-US" dirty="0" smtClean="0"/>
              <a:t>sun 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algebra and </a:t>
            </a:r>
            <a:r>
              <a:rPr lang="en-US" dirty="0" smtClean="0"/>
              <a:t>introduced concept </a:t>
            </a:r>
            <a:r>
              <a:rPr lang="en-US" dirty="0"/>
              <a:t>of the number </a:t>
            </a:r>
            <a:r>
              <a:rPr lang="en-US" dirty="0" smtClean="0"/>
              <a:t>zero </a:t>
            </a:r>
          </a:p>
          <a:p>
            <a:pPr lvl="1"/>
            <a:r>
              <a:rPr lang="en-US" dirty="0" smtClean="0"/>
              <a:t>numerical system</a:t>
            </a:r>
            <a:r>
              <a:rPr lang="en-US" dirty="0"/>
              <a:t> </a:t>
            </a:r>
            <a:r>
              <a:rPr lang="en-US" dirty="0" smtClean="0"/>
              <a:t>(used </a:t>
            </a:r>
            <a:r>
              <a:rPr lang="en-US" dirty="0"/>
              <a:t>in the </a:t>
            </a:r>
            <a:r>
              <a:rPr lang="en-US" dirty="0" smtClean="0"/>
              <a:t>U.S. today) </a:t>
            </a:r>
            <a:r>
              <a:rPr lang="en-US" dirty="0"/>
              <a:t>adopted from India by </a:t>
            </a:r>
            <a:r>
              <a:rPr lang="en-US" dirty="0" smtClean="0"/>
              <a:t>Arabs, </a:t>
            </a:r>
            <a:r>
              <a:rPr lang="en-US" dirty="0"/>
              <a:t>later introduced into Europe.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2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Mauryans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2525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Founder: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err="1" smtClean="0"/>
              <a:t>Candragupta</a:t>
            </a:r>
            <a:r>
              <a:rPr lang="en-US" dirty="0" smtClean="0"/>
              <a:t> </a:t>
            </a:r>
            <a:r>
              <a:rPr lang="en-US" dirty="0" err="1"/>
              <a:t>Maurya</a:t>
            </a:r>
            <a:r>
              <a:rPr lang="en-US" dirty="0"/>
              <a:t> founded the </a:t>
            </a:r>
            <a:r>
              <a:rPr lang="en-US" dirty="0" err="1"/>
              <a:t>Mauryan</a:t>
            </a:r>
            <a:r>
              <a:rPr lang="en-US" dirty="0"/>
              <a:t> Empire by driving foreign forces from India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Established </a:t>
            </a:r>
            <a:r>
              <a:rPr lang="en-US" dirty="0"/>
              <a:t>capital at </a:t>
            </a:r>
            <a:r>
              <a:rPr lang="en-US" dirty="0" err="1" smtClean="0"/>
              <a:t>Pataliputra</a:t>
            </a:r>
            <a:endParaRPr lang="en-US" dirty="0" smtClean="0"/>
          </a:p>
          <a:p>
            <a:pPr lvl="1"/>
            <a:r>
              <a:rPr lang="en-US" dirty="0" smtClean="0"/>
              <a:t>ruled </a:t>
            </a:r>
            <a:r>
              <a:rPr lang="en-US" dirty="0"/>
              <a:t>from 324 to 301 </a:t>
            </a:r>
            <a:r>
              <a:rPr lang="en-US" cap="small" dirty="0" err="1"/>
              <a:t>b.c.</a:t>
            </a:r>
            <a:endParaRPr lang="en-US" dirty="0"/>
          </a:p>
          <a:p>
            <a:pPr lvl="0"/>
            <a:r>
              <a:rPr lang="en-US" b="1" dirty="0"/>
              <a:t>Government: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highly </a:t>
            </a:r>
            <a:r>
              <a:rPr lang="en-US" dirty="0"/>
              <a:t>centralized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divided </a:t>
            </a:r>
            <a:r>
              <a:rPr lang="en-US" dirty="0"/>
              <a:t>into </a:t>
            </a:r>
            <a:r>
              <a:rPr lang="en-US" dirty="0" smtClean="0"/>
              <a:t>provinces - governors </a:t>
            </a:r>
            <a:r>
              <a:rPr lang="en-US" dirty="0"/>
              <a:t>were appointed by </a:t>
            </a:r>
            <a:r>
              <a:rPr lang="en-US" dirty="0" smtClean="0"/>
              <a:t>emperor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6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39" y="1452282"/>
            <a:ext cx="8513231" cy="54057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err="1" smtClean="0"/>
              <a:t>Aśoka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grandson of </a:t>
            </a:r>
            <a:r>
              <a:rPr lang="en-US" dirty="0" err="1" smtClean="0"/>
              <a:t>Candragupta</a:t>
            </a:r>
            <a:r>
              <a:rPr lang="en-US" dirty="0" smtClean="0"/>
              <a:t> </a:t>
            </a:r>
            <a:r>
              <a:rPr lang="en-US" dirty="0" err="1" smtClean="0"/>
              <a:t>Maurya</a:t>
            </a:r>
            <a:r>
              <a:rPr lang="en-US" dirty="0" smtClean="0"/>
              <a:t>, </a:t>
            </a:r>
            <a:r>
              <a:rPr lang="en-US" dirty="0" err="1" smtClean="0"/>
              <a:t>Aśoka</a:t>
            </a:r>
            <a:r>
              <a:rPr lang="en-US" dirty="0" smtClean="0"/>
              <a:t> considered the greatest ruler in Indian history. </a:t>
            </a:r>
          </a:p>
          <a:p>
            <a:pPr lvl="1"/>
            <a:r>
              <a:rPr lang="en-US" dirty="0" smtClean="0"/>
              <a:t>adopted Buddhism – ruled empire caring for the welfare of both people and animals. </a:t>
            </a:r>
          </a:p>
          <a:p>
            <a:pPr lvl="1"/>
            <a:r>
              <a:rPr lang="en-US" dirty="0" smtClean="0"/>
              <a:t>sponsored missionaries who spread Buddhism throughout India and China</a:t>
            </a:r>
          </a:p>
          <a:p>
            <a:pPr lvl="0"/>
            <a:r>
              <a:rPr lang="en-US" b="1" dirty="0" smtClean="0"/>
              <a:t>Economy: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Regional trade expanded under </a:t>
            </a:r>
            <a:r>
              <a:rPr lang="en-US" dirty="0" err="1" smtClean="0"/>
              <a:t>Aśoka</a:t>
            </a:r>
            <a:endParaRPr lang="en-US" dirty="0" smtClean="0"/>
          </a:p>
          <a:p>
            <a:pPr lvl="1"/>
            <a:r>
              <a:rPr lang="en-US" dirty="0" smtClean="0"/>
              <a:t>India became a major crossroads b/w the Pacific, Southwest Asia, and the Mediterranean.</a:t>
            </a:r>
          </a:p>
          <a:p>
            <a:pPr lvl="0"/>
            <a:r>
              <a:rPr lang="en-US" b="1" dirty="0" smtClean="0"/>
              <a:t>Decline: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declined after </a:t>
            </a:r>
            <a:r>
              <a:rPr lang="en-US" dirty="0" err="1" smtClean="0"/>
              <a:t>Aśoka</a:t>
            </a:r>
            <a:r>
              <a:rPr lang="en-US" dirty="0" smtClean="0"/>
              <a:t> died, collapsing completely in 183 </a:t>
            </a:r>
            <a:r>
              <a:rPr lang="en-US" cap="small" dirty="0" err="1" smtClean="0"/>
              <a:t>b.c.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6 at 1.1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3" y="57312"/>
            <a:ext cx="7282936" cy="6705705"/>
          </a:xfrm>
          <a:prstGeom prst="rect">
            <a:avLst/>
          </a:prstGeom>
        </p:spPr>
      </p:pic>
      <p:pic>
        <p:nvPicPr>
          <p:cNvPr id="7" name="Picture 6" descr="Screen Shot 2013-11-06 at 1.19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29" y="4416228"/>
            <a:ext cx="1846942" cy="21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Kushan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1761565"/>
            <a:ext cx="8684869" cy="4862615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Founders:</a:t>
            </a:r>
          </a:p>
          <a:p>
            <a:pPr lvl="1"/>
            <a:r>
              <a:rPr lang="en-US" dirty="0" smtClean="0"/>
              <a:t>nomadic </a:t>
            </a:r>
            <a:r>
              <a:rPr lang="en-US" dirty="0"/>
              <a:t>warriors </a:t>
            </a:r>
            <a:r>
              <a:rPr lang="en-US" dirty="0" smtClean="0"/>
              <a:t>started </a:t>
            </a:r>
            <a:r>
              <a:rPr lang="en-US" dirty="0"/>
              <a:t>the </a:t>
            </a:r>
            <a:r>
              <a:rPr lang="en-US" dirty="0" err="1"/>
              <a:t>Kushān</a:t>
            </a:r>
            <a:r>
              <a:rPr lang="en-US" dirty="0"/>
              <a:t> kingdom </a:t>
            </a:r>
            <a:r>
              <a:rPr lang="en-US" dirty="0" smtClean="0"/>
              <a:t>in present day Afghanistan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Kushān</a:t>
            </a:r>
            <a:r>
              <a:rPr lang="en-US" dirty="0" smtClean="0"/>
              <a:t> </a:t>
            </a:r>
            <a:r>
              <a:rPr lang="en-US" dirty="0"/>
              <a:t>power was extended over northern </a:t>
            </a:r>
            <a:r>
              <a:rPr lang="en-US" dirty="0" smtClean="0"/>
              <a:t>India</a:t>
            </a:r>
            <a:endParaRPr lang="en-US" dirty="0"/>
          </a:p>
          <a:p>
            <a:pPr lvl="0"/>
            <a:r>
              <a:rPr lang="en-US" b="1" dirty="0"/>
              <a:t>Advantageous location: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became </a:t>
            </a:r>
            <a:r>
              <a:rPr lang="en-US" dirty="0"/>
              <a:t>a key link in the Silk Road trade between the </a:t>
            </a:r>
            <a:r>
              <a:rPr lang="en-US" dirty="0" smtClean="0"/>
              <a:t>Medit. </a:t>
            </a:r>
            <a:r>
              <a:rPr lang="en-US" dirty="0"/>
              <a:t>region and easternmost Asia, </a:t>
            </a:r>
            <a:endParaRPr lang="en-US" dirty="0" smtClean="0"/>
          </a:p>
          <a:p>
            <a:pPr lvl="2"/>
            <a:r>
              <a:rPr lang="en-US" dirty="0" smtClean="0"/>
              <a:t>b/w </a:t>
            </a:r>
            <a:r>
              <a:rPr lang="en-US" dirty="0"/>
              <a:t>the Roman Empire and </a:t>
            </a:r>
            <a:r>
              <a:rPr lang="en-US" dirty="0" smtClean="0"/>
              <a:t>China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4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Kushan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30" y="1630303"/>
            <a:ext cx="8702032" cy="492523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Expansion of trade: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India's role in trade became prominent once sailors learned to navigate Indian Ocean.</a:t>
            </a:r>
          </a:p>
          <a:p>
            <a:pPr lvl="0"/>
            <a:r>
              <a:rPr lang="en-US" b="1" dirty="0" smtClean="0"/>
              <a:t>Influences of other cultures: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Greek alphabet and Persian Zoroastrianism</a:t>
            </a:r>
          </a:p>
          <a:p>
            <a:pPr lvl="1"/>
            <a:r>
              <a:rPr lang="en-US" dirty="0" smtClean="0"/>
              <a:t>developed a calendar based on the both the moon and the sun, a form of which is still used in India today.</a:t>
            </a:r>
          </a:p>
          <a:p>
            <a:pPr lvl="0"/>
            <a:r>
              <a:rPr lang="en-US" b="1" dirty="0" smtClean="0"/>
              <a:t>Decline: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Persian invaders destroyed </a:t>
            </a:r>
            <a:r>
              <a:rPr lang="en-US" dirty="0" err="1" smtClean="0"/>
              <a:t>Kushan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In 3rd century </a:t>
            </a:r>
            <a:r>
              <a:rPr lang="en-US" cap="small" dirty="0" err="1" smtClean="0"/>
              <a:t>a.d.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6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Trade on Kush</a:t>
            </a:r>
            <a:endParaRPr lang="en-US" dirty="0"/>
          </a:p>
        </p:txBody>
      </p:sp>
      <p:pic>
        <p:nvPicPr>
          <p:cNvPr id="4" name="Content Placeholder 3" descr="Screen Shot 2013-11-13 at 8.39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" b="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667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6 at 1.1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7448341" cy="6858000"/>
          </a:xfrm>
          <a:prstGeom prst="rect">
            <a:avLst/>
          </a:prstGeom>
        </p:spPr>
      </p:pic>
      <p:pic>
        <p:nvPicPr>
          <p:cNvPr id="7" name="Picture 6" descr="Screen Shot 2013-11-06 at 1.19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29" y="4416228"/>
            <a:ext cx="1846942" cy="21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Kushān</a:t>
            </a:r>
            <a:r>
              <a:rPr lang="en-US" dirty="0" smtClean="0"/>
              <a:t>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4" y="1548839"/>
            <a:ext cx="8599050" cy="4777192"/>
          </a:xfrm>
        </p:spPr>
        <p:txBody>
          <a:bodyPr/>
          <a:lstStyle/>
          <a:p>
            <a:r>
              <a:rPr lang="en-US" dirty="0" err="1" smtClean="0"/>
              <a:t>Kushāns</a:t>
            </a:r>
            <a:r>
              <a:rPr lang="en-US" dirty="0" smtClean="0"/>
              <a:t> </a:t>
            </a:r>
            <a:r>
              <a:rPr lang="en-US" dirty="0"/>
              <a:t>are known for the gold and silver coins they </a:t>
            </a:r>
            <a:r>
              <a:rPr lang="en-US" dirty="0" smtClean="0"/>
              <a:t>produced</a:t>
            </a:r>
          </a:p>
          <a:p>
            <a:pPr lvl="1"/>
            <a:r>
              <a:rPr lang="en-US" dirty="0" smtClean="0"/>
              <a:t>Many have images </a:t>
            </a:r>
            <a:r>
              <a:rPr lang="en-US" dirty="0"/>
              <a:t>of </a:t>
            </a:r>
            <a:r>
              <a:rPr lang="en-US" dirty="0" smtClean="0"/>
              <a:t>deities</a:t>
            </a:r>
          </a:p>
          <a:p>
            <a:pPr lvl="1"/>
            <a:r>
              <a:rPr lang="en-US" dirty="0" smtClean="0"/>
              <a:t>Include some </a:t>
            </a:r>
            <a:r>
              <a:rPr lang="en-US" dirty="0"/>
              <a:t>Greek, Iranian, and Indian </a:t>
            </a:r>
            <a:r>
              <a:rPr lang="en-US" dirty="0" smtClean="0"/>
              <a:t>religions</a:t>
            </a:r>
          </a:p>
          <a:p>
            <a:pPr lvl="1"/>
            <a:r>
              <a:rPr lang="en-US" dirty="0" smtClean="0"/>
              <a:t>also have </a:t>
            </a:r>
            <a:r>
              <a:rPr lang="en-US" dirty="0"/>
              <a:t>images of </a:t>
            </a:r>
            <a:r>
              <a:rPr lang="en-US" dirty="0" err="1"/>
              <a:t>Kushān</a:t>
            </a:r>
            <a:r>
              <a:rPr lang="en-US" dirty="0"/>
              <a:t> kings and princes.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49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39</TotalTime>
  <Words>254</Words>
  <Application>Microsoft Macintosh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Infusion</vt:lpstr>
      <vt:lpstr>3 New Empires</vt:lpstr>
      <vt:lpstr>The Mauryans</vt:lpstr>
      <vt:lpstr>Mauryans</vt:lpstr>
      <vt:lpstr>PowerPoint Presentation</vt:lpstr>
      <vt:lpstr>Kushan Empire</vt:lpstr>
      <vt:lpstr>Kushan Empire</vt:lpstr>
      <vt:lpstr>Influence of Trade on Kush</vt:lpstr>
      <vt:lpstr>PowerPoint Presentation</vt:lpstr>
      <vt:lpstr>Kushān coins</vt:lpstr>
      <vt:lpstr>Gupta Empire</vt:lpstr>
      <vt:lpstr>Gupta Empire</vt:lpstr>
      <vt:lpstr>The Price of Pepper</vt:lpstr>
      <vt:lpstr>Indian Accomplishments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</dc:creator>
  <cp:lastModifiedBy>Abbie</cp:lastModifiedBy>
  <cp:revision>6</cp:revision>
  <dcterms:created xsi:type="dcterms:W3CDTF">2013-11-14T02:30:03Z</dcterms:created>
  <dcterms:modified xsi:type="dcterms:W3CDTF">2013-11-14T03:09:42Z</dcterms:modified>
</cp:coreProperties>
</file>