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1" r:id="rId1"/>
  </p:sldMasterIdLst>
  <p:sldIdLst>
    <p:sldId id="256" r:id="rId2"/>
    <p:sldId id="257" r:id="rId3"/>
    <p:sldId id="274" r:id="rId4"/>
    <p:sldId id="275" r:id="rId5"/>
    <p:sldId id="258" r:id="rId6"/>
    <p:sldId id="259" r:id="rId7"/>
    <p:sldId id="260" r:id="rId8"/>
    <p:sldId id="261" r:id="rId9"/>
    <p:sldId id="277" r:id="rId10"/>
    <p:sldId id="262" r:id="rId11"/>
    <p:sldId id="276" r:id="rId12"/>
    <p:sldId id="278" r:id="rId13"/>
    <p:sldId id="263" r:id="rId14"/>
    <p:sldId id="273" r:id="rId15"/>
    <p:sldId id="279" r:id="rId16"/>
    <p:sldId id="264" r:id="rId17"/>
    <p:sldId id="265" r:id="rId18"/>
    <p:sldId id="266" r:id="rId19"/>
    <p:sldId id="267" r:id="rId20"/>
    <p:sldId id="268" r:id="rId21"/>
    <p:sldId id="282" r:id="rId22"/>
    <p:sldId id="269" r:id="rId23"/>
    <p:sldId id="283" r:id="rId24"/>
    <p:sldId id="270" r:id="rId25"/>
    <p:sldId id="284" r:id="rId26"/>
    <p:sldId id="285" r:id="rId27"/>
    <p:sldId id="280" r:id="rId28"/>
    <p:sldId id="281" r:id="rId29"/>
    <p:sldId id="286" r:id="rId30"/>
    <p:sldId id="287" r:id="rId31"/>
    <p:sldId id="288" r:id="rId32"/>
    <p:sldId id="271" r:id="rId33"/>
    <p:sldId id="272" r:id="rId34"/>
    <p:sldId id="28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12"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D6F0665-8B44-C847-9B8E-1C00AAD6AE9D}" type="datetimeFigureOut">
              <a:rPr lang="en-US" smtClean="0"/>
              <a:t>2/11/14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D30234C-AD4C-AA41-BEFA-922E44A4741E}"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F0665-8B44-C847-9B8E-1C00AAD6AE9D}" type="datetimeFigureOut">
              <a:rPr lang="en-US" smtClean="0"/>
              <a:t>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0234C-AD4C-AA41-BEFA-922E44A4741E}"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F0665-8B44-C847-9B8E-1C00AAD6AE9D}" type="datetimeFigureOut">
              <a:rPr lang="en-US" smtClean="0"/>
              <a:t>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0234C-AD4C-AA41-BEFA-922E44A4741E}"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F0665-8B44-C847-9B8E-1C00AAD6AE9D}" type="datetimeFigureOut">
              <a:rPr lang="en-US" smtClean="0"/>
              <a:t>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0234C-AD4C-AA41-BEFA-922E44A4741E}"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F0665-8B44-C847-9B8E-1C00AAD6AE9D}" type="datetimeFigureOut">
              <a:rPr lang="en-US" smtClean="0"/>
              <a:t>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0234C-AD4C-AA41-BEFA-922E44A4741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6F0665-8B44-C847-9B8E-1C00AAD6AE9D}" type="datetimeFigureOut">
              <a:rPr lang="en-US" smtClean="0"/>
              <a:t>2/11/14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0234C-AD4C-AA41-BEFA-922E44A4741E}"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6F0665-8B44-C847-9B8E-1C00AAD6AE9D}" type="datetimeFigureOut">
              <a:rPr lang="en-US" smtClean="0"/>
              <a:t>2/11/14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30234C-AD4C-AA41-BEFA-922E44A4741E}"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6F0665-8B44-C847-9B8E-1C00AAD6AE9D}" type="datetimeFigureOut">
              <a:rPr lang="en-US" smtClean="0"/>
              <a:t>2/11/14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0234C-AD4C-AA41-BEFA-922E44A4741E}"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F0665-8B44-C847-9B8E-1C00AAD6AE9D}" type="datetimeFigureOut">
              <a:rPr lang="en-US" smtClean="0"/>
              <a:t>2/11/14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30234C-AD4C-AA41-BEFA-922E44A474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F0665-8B44-C847-9B8E-1C00AAD6AE9D}" type="datetimeFigureOut">
              <a:rPr lang="en-US" smtClean="0"/>
              <a:t>2/11/14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0234C-AD4C-AA41-BEFA-922E44A474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F0665-8B44-C847-9B8E-1C00AAD6AE9D}" type="datetimeFigureOut">
              <a:rPr lang="en-US" smtClean="0"/>
              <a:t>2/11/14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0234C-AD4C-AA41-BEFA-922E44A474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D6F0665-8B44-C847-9B8E-1C00AAD6AE9D}" type="datetimeFigureOut">
              <a:rPr lang="en-US" smtClean="0"/>
              <a:t>2/11/14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D30234C-AD4C-AA41-BEFA-922E44A474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Kingdoms in Medieval Africa</a:t>
            </a:r>
            <a:endParaRPr lang="en-US" dirty="0"/>
          </a:p>
        </p:txBody>
      </p:sp>
      <p:sp>
        <p:nvSpPr>
          <p:cNvPr id="3" name="Subtitle 2"/>
          <p:cNvSpPr>
            <a:spLocks noGrp="1"/>
          </p:cNvSpPr>
          <p:nvPr>
            <p:ph type="subTitle" idx="1"/>
          </p:nvPr>
        </p:nvSpPr>
        <p:spPr/>
        <p:txBody>
          <a:bodyPr/>
          <a:lstStyle/>
          <a:p>
            <a:r>
              <a:rPr lang="en-US" dirty="0" smtClean="0"/>
              <a:t>Chapter 13</a:t>
            </a:r>
            <a:endParaRPr lang="en-US" dirty="0"/>
          </a:p>
        </p:txBody>
      </p:sp>
    </p:spTree>
    <p:extLst>
      <p:ext uri="{BB962C8B-B14F-4D97-AF65-F5344CB8AC3E}">
        <p14:creationId xmlns:p14="http://schemas.microsoft.com/office/powerpoint/2010/main" val="124767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b="1" dirty="0" smtClean="0"/>
              <a:t>Religious </a:t>
            </a:r>
            <a:r>
              <a:rPr lang="en-US" b="1" dirty="0"/>
              <a:t>purpose of art: </a:t>
            </a:r>
            <a:r>
              <a:rPr lang="en-US" dirty="0"/>
              <a:t>The works of African artists were a means of serving religion. Masks and statues representing gods and ancestors were thought to be imbued with their powers.</a:t>
            </a:r>
          </a:p>
          <a:p>
            <a:pPr lvl="0"/>
            <a:r>
              <a:rPr lang="en-US" b="1" dirty="0"/>
              <a:t>Metalwork: </a:t>
            </a:r>
            <a:r>
              <a:rPr lang="en-US" dirty="0"/>
              <a:t>In Ife and Benin, artists produced impressive statues in bronze and iron.</a:t>
            </a:r>
          </a:p>
          <a:p>
            <a:pPr lvl="0"/>
            <a:r>
              <a:rPr lang="en-US" b="1" dirty="0"/>
              <a:t>Music, dance, and storytelling: </a:t>
            </a:r>
            <a:r>
              <a:rPr lang="en-US" dirty="0"/>
              <a:t>These arts usually had a religious purpose as well. Songs conveyed folktales and religious stories from one generation to another, as did storytellers known as </a:t>
            </a:r>
            <a:r>
              <a:rPr lang="en-US" dirty="0" err="1"/>
              <a:t>griots</a:t>
            </a:r>
            <a:r>
              <a:rPr lang="en-US" dirty="0"/>
              <a:t>.</a:t>
            </a:r>
          </a:p>
          <a:p>
            <a:endParaRPr lang="en-US" dirty="0"/>
          </a:p>
        </p:txBody>
      </p:sp>
      <p:sp>
        <p:nvSpPr>
          <p:cNvPr id="2" name="Title 1"/>
          <p:cNvSpPr>
            <a:spLocks noGrp="1"/>
          </p:cNvSpPr>
          <p:nvPr>
            <p:ph type="title"/>
          </p:nvPr>
        </p:nvSpPr>
        <p:spPr/>
        <p:txBody>
          <a:bodyPr>
            <a:normAutofit/>
          </a:bodyPr>
          <a:lstStyle/>
          <a:p>
            <a:r>
              <a:rPr lang="en-US" b="1" dirty="0" smtClean="0"/>
              <a:t>African Culture</a:t>
            </a:r>
            <a:endParaRPr lang="en-US" dirty="0"/>
          </a:p>
        </p:txBody>
      </p:sp>
    </p:spTree>
    <p:extLst>
      <p:ext uri="{BB962C8B-B14F-4D97-AF65-F5344CB8AC3E}">
        <p14:creationId xmlns:p14="http://schemas.microsoft.com/office/powerpoint/2010/main" val="373241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2-11 at 11.08.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52" y="92025"/>
            <a:ext cx="8940800" cy="6743700"/>
          </a:xfrm>
          <a:prstGeom prst="rect">
            <a:avLst/>
          </a:prstGeom>
        </p:spPr>
      </p:pic>
    </p:spTree>
    <p:extLst>
      <p:ext uri="{BB962C8B-B14F-4D97-AF65-F5344CB8AC3E}">
        <p14:creationId xmlns:p14="http://schemas.microsoft.com/office/powerpoint/2010/main" val="3602198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1.09.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387310" cy="6858000"/>
          </a:xfrm>
          <a:prstGeom prst="rect">
            <a:avLst/>
          </a:prstGeom>
        </p:spPr>
      </p:pic>
    </p:spTree>
    <p:extLst>
      <p:ext uri="{BB962C8B-B14F-4D97-AF65-F5344CB8AC3E}">
        <p14:creationId xmlns:p14="http://schemas.microsoft.com/office/powerpoint/2010/main" val="343227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r>
              <a:rPr lang="en-US" b="1" dirty="0" smtClean="0"/>
              <a:t>Beginnings </a:t>
            </a:r>
            <a:r>
              <a:rPr lang="en-US" b="1" dirty="0"/>
              <a:t>of Ghana:</a:t>
            </a:r>
            <a:r>
              <a:rPr lang="en-US" dirty="0"/>
              <a:t> The kingdom of Ghana emerged around the sixth century. It lay between the Sahara and the West African coast.</a:t>
            </a:r>
          </a:p>
          <a:p>
            <a:pPr lvl="0"/>
            <a:r>
              <a:rPr lang="en-US" b="1" dirty="0"/>
              <a:t>Ghana's kings:</a:t>
            </a:r>
            <a:r>
              <a:rPr lang="en-US" dirty="0"/>
              <a:t> Kings ruled Ghana as powerful rulers unbound by laws. They were wealthy and maintained large standing armies</a:t>
            </a:r>
            <a:r>
              <a:rPr lang="en-US" dirty="0" smtClean="0"/>
              <a:t>.</a:t>
            </a:r>
            <a:endParaRPr lang="en-US" dirty="0"/>
          </a:p>
        </p:txBody>
      </p:sp>
      <p:sp>
        <p:nvSpPr>
          <p:cNvPr id="2" name="Title 1"/>
          <p:cNvSpPr>
            <a:spLocks noGrp="1"/>
          </p:cNvSpPr>
          <p:nvPr>
            <p:ph type="title"/>
          </p:nvPr>
        </p:nvSpPr>
        <p:spPr/>
        <p:txBody>
          <a:bodyPr>
            <a:normAutofit/>
          </a:bodyPr>
          <a:lstStyle/>
          <a:p>
            <a:r>
              <a:rPr lang="en-US" b="1" dirty="0" smtClean="0"/>
              <a:t>The Kingdom of Ghana</a:t>
            </a:r>
            <a:endParaRPr lang="en-US" dirty="0"/>
          </a:p>
        </p:txBody>
      </p:sp>
    </p:spTree>
    <p:extLst>
      <p:ext uri="{BB962C8B-B14F-4D97-AF65-F5344CB8AC3E}">
        <p14:creationId xmlns:p14="http://schemas.microsoft.com/office/powerpoint/2010/main" val="3632737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a:t>Abundance of ores:</a:t>
            </a:r>
            <a:r>
              <a:rPr lang="en-US" dirty="0"/>
              <a:t> Ghana blacksmiths were able to convert the kingdom's vast reserves of iron ore into tools and weapons. Deposits of gold ore were even more valuable and useful in trade.</a:t>
            </a:r>
          </a:p>
          <a:p>
            <a:pPr lvl="0"/>
            <a:r>
              <a:rPr lang="en-US" b="1" dirty="0"/>
              <a:t>Prosperity from trade:</a:t>
            </a:r>
            <a:r>
              <a:rPr lang="en-US" dirty="0"/>
              <a:t> Ghana's gold made it a major center of trade. Merchants came from the north to trade salt, textiles, and other goods for Ghana's gold. In addition to gold, Ghana used ivory, animal hides, and enslaved persons as barter for goods.</a:t>
            </a:r>
          </a:p>
          <a:p>
            <a:pPr marL="0" indent="0">
              <a:buNone/>
            </a:pPr>
            <a:endParaRPr lang="en-US" dirty="0"/>
          </a:p>
        </p:txBody>
      </p:sp>
      <p:sp>
        <p:nvSpPr>
          <p:cNvPr id="3" name="Title 2"/>
          <p:cNvSpPr>
            <a:spLocks noGrp="1"/>
          </p:cNvSpPr>
          <p:nvPr>
            <p:ph type="title"/>
          </p:nvPr>
        </p:nvSpPr>
        <p:spPr/>
        <p:txBody>
          <a:bodyPr/>
          <a:lstStyle/>
          <a:p>
            <a:r>
              <a:rPr lang="en-US" b="1" dirty="0"/>
              <a:t>The Kingdom of Ghana</a:t>
            </a:r>
            <a:endParaRPr lang="en-US" dirty="0"/>
          </a:p>
        </p:txBody>
      </p:sp>
    </p:spTree>
    <p:extLst>
      <p:ext uri="{BB962C8B-B14F-4D97-AF65-F5344CB8AC3E}">
        <p14:creationId xmlns:p14="http://schemas.microsoft.com/office/powerpoint/2010/main" val="2439711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1.11.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187" y="0"/>
            <a:ext cx="7383613" cy="6858000"/>
          </a:xfrm>
          <a:prstGeom prst="rect">
            <a:avLst/>
          </a:prstGeom>
        </p:spPr>
      </p:pic>
      <p:pic>
        <p:nvPicPr>
          <p:cNvPr id="3" name="Picture 2" descr="Screen Shot 2014-02-11 at 11.12.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56" y="4605687"/>
            <a:ext cx="1892300" cy="1905000"/>
          </a:xfrm>
          <a:prstGeom prst="rect">
            <a:avLst/>
          </a:prstGeom>
        </p:spPr>
      </p:pic>
    </p:spTree>
    <p:extLst>
      <p:ext uri="{BB962C8B-B14F-4D97-AF65-F5344CB8AC3E}">
        <p14:creationId xmlns:p14="http://schemas.microsoft.com/office/powerpoint/2010/main" val="693974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smtClean="0"/>
              <a:t>A </a:t>
            </a:r>
            <a:r>
              <a:rPr lang="en-US" b="1" dirty="0"/>
              <a:t>nomadic people:</a:t>
            </a:r>
            <a:r>
              <a:rPr lang="en-US" dirty="0"/>
              <a:t> The Berbers were nomads who carried vast quantities of goods across the Sahara. They formed a vital link between the societies on opposite sides of the Sahara.</a:t>
            </a:r>
          </a:p>
          <a:p>
            <a:pPr lvl="0"/>
            <a:r>
              <a:rPr lang="en-US" b="1" dirty="0"/>
              <a:t>Camel caravans:</a:t>
            </a:r>
            <a:r>
              <a:rPr lang="en-US" dirty="0"/>
              <a:t> To transport goods across the desert, Berbers used large groups of camels in caravans. Berbers often purchased goods from people on one side of the desert and then sold the goods to people on the other side.</a:t>
            </a:r>
          </a:p>
          <a:p>
            <a:endParaRPr lang="en-US" dirty="0"/>
          </a:p>
        </p:txBody>
      </p:sp>
      <p:sp>
        <p:nvSpPr>
          <p:cNvPr id="2" name="Title 1"/>
          <p:cNvSpPr>
            <a:spLocks noGrp="1"/>
          </p:cNvSpPr>
          <p:nvPr>
            <p:ph type="title"/>
          </p:nvPr>
        </p:nvSpPr>
        <p:spPr/>
        <p:txBody>
          <a:bodyPr>
            <a:normAutofit/>
          </a:bodyPr>
          <a:lstStyle/>
          <a:p>
            <a:r>
              <a:rPr lang="en-US" dirty="0" smtClean="0"/>
              <a:t>The Berbers</a:t>
            </a:r>
            <a:endParaRPr lang="en-US" dirty="0"/>
          </a:p>
        </p:txBody>
      </p:sp>
    </p:spTree>
    <p:extLst>
      <p:ext uri="{BB962C8B-B14F-4D97-AF65-F5344CB8AC3E}">
        <p14:creationId xmlns:p14="http://schemas.microsoft.com/office/powerpoint/2010/main" val="1440545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smtClean="0"/>
              <a:t>Founding </a:t>
            </a:r>
            <a:r>
              <a:rPr lang="en-US" b="1" dirty="0"/>
              <a:t>by </a:t>
            </a:r>
            <a:r>
              <a:rPr lang="en-US" b="1" dirty="0" err="1"/>
              <a:t>Sundiata</a:t>
            </a:r>
            <a:r>
              <a:rPr lang="en-US" b="1" dirty="0"/>
              <a:t> Keita:</a:t>
            </a:r>
            <a:r>
              <a:rPr lang="en-US" dirty="0"/>
              <a:t> After the collapse of the kingdom of Ghana in the 1100s, another great trading empire emerged nearby. In the mid-1200s, </a:t>
            </a:r>
            <a:r>
              <a:rPr lang="en-US" dirty="0" err="1"/>
              <a:t>Sundiata</a:t>
            </a:r>
            <a:r>
              <a:rPr lang="en-US" dirty="0"/>
              <a:t> Keita united the people of Mali and established a stable central government.</a:t>
            </a:r>
          </a:p>
          <a:p>
            <a:pPr lvl="0"/>
            <a:r>
              <a:rPr lang="en-US" b="1" dirty="0"/>
              <a:t>Gold and salt:</a:t>
            </a:r>
            <a:r>
              <a:rPr lang="en-US" dirty="0"/>
              <a:t> As in Ghana, gold and salt were major trading commodities in Mali. The Mali city of Timbuktu became legendary as a center not only of trade but also of education.</a:t>
            </a:r>
          </a:p>
          <a:p>
            <a:endParaRPr lang="en-US" dirty="0"/>
          </a:p>
        </p:txBody>
      </p:sp>
      <p:sp>
        <p:nvSpPr>
          <p:cNvPr id="2" name="Title 1"/>
          <p:cNvSpPr>
            <a:spLocks noGrp="1"/>
          </p:cNvSpPr>
          <p:nvPr>
            <p:ph type="title"/>
          </p:nvPr>
        </p:nvSpPr>
        <p:spPr/>
        <p:txBody>
          <a:bodyPr>
            <a:normAutofit/>
          </a:bodyPr>
          <a:lstStyle/>
          <a:p>
            <a:r>
              <a:rPr lang="en-US" b="1" dirty="0" smtClean="0"/>
              <a:t>The Kingdom of Mali</a:t>
            </a:r>
            <a:endParaRPr lang="en-US" dirty="0"/>
          </a:p>
        </p:txBody>
      </p:sp>
    </p:spTree>
    <p:extLst>
      <p:ext uri="{BB962C8B-B14F-4D97-AF65-F5344CB8AC3E}">
        <p14:creationId xmlns:p14="http://schemas.microsoft.com/office/powerpoint/2010/main" val="3458481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b="1" dirty="0" smtClean="0"/>
              <a:t>Mansa </a:t>
            </a:r>
            <a:r>
              <a:rPr lang="en-US" b="1" dirty="0" err="1" smtClean="0"/>
              <a:t>Mūsā</a:t>
            </a:r>
            <a:r>
              <a:rPr lang="en-US" b="1" dirty="0" smtClean="0"/>
              <a:t>:</a:t>
            </a:r>
            <a:r>
              <a:rPr lang="en-US" dirty="0" smtClean="0"/>
              <a:t> One of the greatest African leaders of the era was Mansa </a:t>
            </a:r>
            <a:r>
              <a:rPr lang="en-US" dirty="0" err="1" smtClean="0"/>
              <a:t>Mūsā</a:t>
            </a:r>
            <a:r>
              <a:rPr lang="en-US" dirty="0" smtClean="0"/>
              <a:t>. This ruler of Mali doubled the size of the kingdom and created a strong central government. He became legendary for the pilgrimage he made to the Islamic holy city of </a:t>
            </a:r>
            <a:r>
              <a:rPr lang="en-US" dirty="0" err="1" smtClean="0"/>
              <a:t>Makkah</a:t>
            </a:r>
            <a:r>
              <a:rPr lang="en-US" dirty="0" smtClean="0"/>
              <a:t> in the early 1300s. He traveled in a huge caravan with great quantities of gold. He distributed gifts made of gold and used gold to purchase many goods to bring home to Mali. After the death of Mansa </a:t>
            </a:r>
            <a:r>
              <a:rPr lang="en-US" dirty="0" err="1" smtClean="0"/>
              <a:t>Mūsā</a:t>
            </a:r>
            <a:r>
              <a:rPr lang="en-US" dirty="0" smtClean="0"/>
              <a:t>, Mali fell into civil war and soon collapsed.</a:t>
            </a:r>
          </a:p>
          <a:p>
            <a:endParaRPr lang="en-US" dirty="0"/>
          </a:p>
        </p:txBody>
      </p:sp>
      <p:sp>
        <p:nvSpPr>
          <p:cNvPr id="2" name="Title 1"/>
          <p:cNvSpPr>
            <a:spLocks noGrp="1"/>
          </p:cNvSpPr>
          <p:nvPr>
            <p:ph type="title"/>
          </p:nvPr>
        </p:nvSpPr>
        <p:spPr/>
        <p:txBody>
          <a:bodyPr/>
          <a:lstStyle/>
          <a:p>
            <a:r>
              <a:rPr lang="en-US" b="1" dirty="0" smtClean="0"/>
              <a:t>The Kingdom of Mali</a:t>
            </a:r>
            <a:endParaRPr lang="en-US" dirty="0"/>
          </a:p>
        </p:txBody>
      </p:sp>
    </p:spTree>
    <p:extLst>
      <p:ext uri="{BB962C8B-B14F-4D97-AF65-F5344CB8AC3E}">
        <p14:creationId xmlns:p14="http://schemas.microsoft.com/office/powerpoint/2010/main" val="3991575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smtClean="0"/>
              <a:t>Location</a:t>
            </a:r>
            <a:r>
              <a:rPr lang="en-US" b="1" dirty="0"/>
              <a:t>:</a:t>
            </a:r>
            <a:r>
              <a:rPr lang="en-US" dirty="0"/>
              <a:t> The Songhai kingdom arose in a fertile area along the Niger River. As in Ghana and Mali, most of the people in Songhai made their living as farmers.</a:t>
            </a:r>
          </a:p>
          <a:p>
            <a:pPr lvl="0"/>
            <a:r>
              <a:rPr lang="en-US" b="1" dirty="0"/>
              <a:t>Sunni Ali:</a:t>
            </a:r>
            <a:r>
              <a:rPr lang="en-US" dirty="0"/>
              <a:t> In 1464, Sunni Ali created a dynasty based on Sunni Islam. He was a strong military leader who captured Timbuktu and made it one of the bases of a great trading empire. Gold and salt were again key commodities in the trading network.</a:t>
            </a:r>
          </a:p>
          <a:p>
            <a:endParaRPr lang="en-US" dirty="0"/>
          </a:p>
        </p:txBody>
      </p:sp>
      <p:sp>
        <p:nvSpPr>
          <p:cNvPr id="2" name="Title 1"/>
          <p:cNvSpPr>
            <a:spLocks noGrp="1"/>
          </p:cNvSpPr>
          <p:nvPr>
            <p:ph type="title"/>
          </p:nvPr>
        </p:nvSpPr>
        <p:spPr/>
        <p:txBody>
          <a:bodyPr>
            <a:normAutofit fontScale="90000"/>
          </a:bodyPr>
          <a:lstStyle/>
          <a:p>
            <a:r>
              <a:rPr lang="en-US" b="1" dirty="0" smtClean="0"/>
              <a:t>The Kingdom of Songhai</a:t>
            </a:r>
            <a:endParaRPr lang="en-US" dirty="0"/>
          </a:p>
        </p:txBody>
      </p:sp>
    </p:spTree>
    <p:extLst>
      <p:ext uri="{BB962C8B-B14F-4D97-AF65-F5344CB8AC3E}">
        <p14:creationId xmlns:p14="http://schemas.microsoft.com/office/powerpoint/2010/main" val="244545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lvl="0"/>
            <a:r>
              <a:rPr lang="en-US" b="1" dirty="0" smtClean="0"/>
              <a:t>Geographic </a:t>
            </a:r>
            <a:r>
              <a:rPr lang="en-US" b="1" dirty="0"/>
              <a:t>zones: </a:t>
            </a:r>
            <a:r>
              <a:rPr lang="en-US" dirty="0"/>
              <a:t>South of the mountainous Mediterranean coast of Africa lies the huge desert of the Sahara. In the west, the Sahara is bordered to the south by grasslands, which in turn give way to tropical jungles. In the east are mountains, plateaus, and the Great Rift Valley, with the jungles of the Congo River basin to the south. The southern part of the continent consists of more hills, plateaus, and deserts.</a:t>
            </a:r>
          </a:p>
          <a:p>
            <a:pPr lvl="0"/>
            <a:r>
              <a:rPr lang="en-US" b="1" dirty="0"/>
              <a:t>Climate zones: </a:t>
            </a:r>
            <a:r>
              <a:rPr lang="en-US" dirty="0"/>
              <a:t>The four basic climate zones of the continent are a mild zone in the far north and south; deserts, including the Sahara and the Kalahari, in the north and south; rain forests along the equator; and savannas bordering the rain forests to the north and south.</a:t>
            </a:r>
          </a:p>
          <a:p>
            <a:endParaRPr lang="en-US" dirty="0"/>
          </a:p>
        </p:txBody>
      </p:sp>
      <p:sp>
        <p:nvSpPr>
          <p:cNvPr id="2" name="Title 1"/>
          <p:cNvSpPr>
            <a:spLocks noGrp="1"/>
          </p:cNvSpPr>
          <p:nvPr>
            <p:ph type="title"/>
          </p:nvPr>
        </p:nvSpPr>
        <p:spPr/>
        <p:txBody>
          <a:bodyPr>
            <a:normAutofit fontScale="90000"/>
          </a:bodyPr>
          <a:lstStyle/>
          <a:p>
            <a:r>
              <a:rPr lang="en-US" b="1" dirty="0" smtClean="0"/>
              <a:t>Africa's Geographic Diversity</a:t>
            </a:r>
            <a:endParaRPr lang="en-US" dirty="0"/>
          </a:p>
        </p:txBody>
      </p:sp>
    </p:spTree>
    <p:extLst>
      <p:ext uri="{BB962C8B-B14F-4D97-AF65-F5344CB8AC3E}">
        <p14:creationId xmlns:p14="http://schemas.microsoft.com/office/powerpoint/2010/main" val="3928293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smtClean="0"/>
              <a:t>Muhammad </a:t>
            </a:r>
            <a:r>
              <a:rPr lang="en-US" b="1" dirty="0" err="1" smtClean="0"/>
              <a:t>Ture</a:t>
            </a:r>
            <a:r>
              <a:rPr lang="en-US" b="1" dirty="0" smtClean="0"/>
              <a:t>:</a:t>
            </a:r>
            <a:r>
              <a:rPr lang="en-US" dirty="0" smtClean="0"/>
              <a:t> The height of Songhai power occurred during the reign of Muhammad </a:t>
            </a:r>
            <a:r>
              <a:rPr lang="en-US" dirty="0" err="1" smtClean="0"/>
              <a:t>Ture</a:t>
            </a:r>
            <a:r>
              <a:rPr lang="en-US" dirty="0" smtClean="0"/>
              <a:t>. Another strong military leader, he expanded Songhai so that it stretched about a thousand miles along the Niger River. He created a government based on provinces, and he established a navy on the river.</a:t>
            </a:r>
          </a:p>
          <a:p>
            <a:pPr lvl="0"/>
            <a:r>
              <a:rPr lang="en-US" b="1" dirty="0" smtClean="0"/>
              <a:t>Decline:</a:t>
            </a:r>
            <a:r>
              <a:rPr lang="en-US" dirty="0" smtClean="0"/>
              <a:t> Under the ruler </a:t>
            </a:r>
            <a:r>
              <a:rPr lang="en-US" dirty="0" err="1" smtClean="0"/>
              <a:t>Askia</a:t>
            </a:r>
            <a:r>
              <a:rPr lang="en-US" dirty="0" smtClean="0"/>
              <a:t> </a:t>
            </a:r>
            <a:r>
              <a:rPr lang="en-US" dirty="0" err="1" smtClean="0"/>
              <a:t>Dawud</a:t>
            </a:r>
            <a:r>
              <a:rPr lang="en-US" dirty="0" smtClean="0"/>
              <a:t>, Songhai became the biggest empire in the history of Africa. After his death, however, Songhai went into decline and lost much territory to the sultan of Morocco.</a:t>
            </a:r>
          </a:p>
          <a:p>
            <a:endParaRPr lang="en-US" dirty="0"/>
          </a:p>
        </p:txBody>
      </p:sp>
      <p:sp>
        <p:nvSpPr>
          <p:cNvPr id="2" name="Title 1"/>
          <p:cNvSpPr>
            <a:spLocks noGrp="1"/>
          </p:cNvSpPr>
          <p:nvPr>
            <p:ph type="title"/>
          </p:nvPr>
        </p:nvSpPr>
        <p:spPr/>
        <p:txBody>
          <a:bodyPr/>
          <a:lstStyle/>
          <a:p>
            <a:r>
              <a:rPr lang="en-US" b="1" dirty="0" smtClean="0"/>
              <a:t>The Kingdom of Songhai</a:t>
            </a:r>
            <a:endParaRPr lang="en-US" dirty="0"/>
          </a:p>
        </p:txBody>
      </p:sp>
    </p:spTree>
    <p:extLst>
      <p:ext uri="{BB962C8B-B14F-4D97-AF65-F5344CB8AC3E}">
        <p14:creationId xmlns:p14="http://schemas.microsoft.com/office/powerpoint/2010/main" val="2184320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1.14.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05" y="0"/>
            <a:ext cx="8116899" cy="6858000"/>
          </a:xfrm>
          <a:prstGeom prst="rect">
            <a:avLst/>
          </a:prstGeom>
        </p:spPr>
      </p:pic>
    </p:spTree>
    <p:extLst>
      <p:ext uri="{BB962C8B-B14F-4D97-AF65-F5344CB8AC3E}">
        <p14:creationId xmlns:p14="http://schemas.microsoft.com/office/powerpoint/2010/main" val="1366663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smtClean="0"/>
              <a:t>Move </a:t>
            </a:r>
            <a:r>
              <a:rPr lang="en-US" b="1" dirty="0"/>
              <a:t>to East Africa:</a:t>
            </a:r>
            <a:r>
              <a:rPr lang="en-US" dirty="0"/>
              <a:t> Long before the Songhai created their empire along the Niger, many of the people living in the region gradually migrated east, toward the coast of the Indian Ocean. These farming peoples spoke dialects of the Bantu language.</a:t>
            </a:r>
          </a:p>
          <a:p>
            <a:pPr lvl="0"/>
            <a:r>
              <a:rPr lang="en-US" b="1" dirty="0"/>
              <a:t>Sharing knowledge:</a:t>
            </a:r>
            <a:r>
              <a:rPr lang="en-US" dirty="0"/>
              <a:t> The Bantus had developed techniques for smelting iron and growing high-yield crops, and they spread this knowledge across Africa. Women handled much of the farm work, while many men were involved in hunting or trade.</a:t>
            </a:r>
          </a:p>
          <a:p>
            <a:endParaRPr lang="en-US" dirty="0"/>
          </a:p>
        </p:txBody>
      </p:sp>
      <p:sp>
        <p:nvSpPr>
          <p:cNvPr id="2" name="Title 1"/>
          <p:cNvSpPr>
            <a:spLocks noGrp="1"/>
          </p:cNvSpPr>
          <p:nvPr>
            <p:ph type="title"/>
          </p:nvPr>
        </p:nvSpPr>
        <p:spPr/>
        <p:txBody>
          <a:bodyPr>
            <a:normAutofit/>
          </a:bodyPr>
          <a:lstStyle/>
          <a:p>
            <a:r>
              <a:rPr lang="en-US" b="1" dirty="0" smtClean="0"/>
              <a:t>Migration of the Bantus</a:t>
            </a:r>
            <a:endParaRPr lang="en-US" dirty="0"/>
          </a:p>
        </p:txBody>
      </p:sp>
    </p:spTree>
    <p:extLst>
      <p:ext uri="{BB962C8B-B14F-4D97-AF65-F5344CB8AC3E}">
        <p14:creationId xmlns:p14="http://schemas.microsoft.com/office/powerpoint/2010/main" val="332747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1.14.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963" y="0"/>
            <a:ext cx="7397112" cy="6858000"/>
          </a:xfrm>
          <a:prstGeom prst="rect">
            <a:avLst/>
          </a:prstGeom>
        </p:spPr>
      </p:pic>
    </p:spTree>
    <p:extLst>
      <p:ext uri="{BB962C8B-B14F-4D97-AF65-F5344CB8AC3E}">
        <p14:creationId xmlns:p14="http://schemas.microsoft.com/office/powerpoint/2010/main" val="3889964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smtClean="0"/>
              <a:t>Muslim </a:t>
            </a:r>
            <a:r>
              <a:rPr lang="en-US" b="1" dirty="0"/>
              <a:t>trade outposts:</a:t>
            </a:r>
            <a:r>
              <a:rPr lang="en-US" dirty="0"/>
              <a:t> Starting in the 700s, Muslim traders from Arab lands established bases along the eastern coast of Africa. In the centuries that followed, Bantu-speaking peoples began to take part in this network of trade.</a:t>
            </a:r>
          </a:p>
          <a:p>
            <a:endParaRPr lang="en-US" dirty="0"/>
          </a:p>
        </p:txBody>
      </p:sp>
      <p:sp>
        <p:nvSpPr>
          <p:cNvPr id="2" name="Title 1"/>
          <p:cNvSpPr>
            <a:spLocks noGrp="1"/>
          </p:cNvSpPr>
          <p:nvPr>
            <p:ph type="title"/>
          </p:nvPr>
        </p:nvSpPr>
        <p:spPr/>
        <p:txBody>
          <a:bodyPr>
            <a:normAutofit fontScale="90000"/>
          </a:bodyPr>
          <a:lstStyle/>
          <a:p>
            <a:r>
              <a:rPr lang="en-US" b="1" dirty="0" smtClean="0"/>
              <a:t>Indian Ocean Trading Network</a:t>
            </a:r>
            <a:endParaRPr lang="en-US" dirty="0"/>
          </a:p>
        </p:txBody>
      </p:sp>
    </p:spTree>
    <p:extLst>
      <p:ext uri="{BB962C8B-B14F-4D97-AF65-F5344CB8AC3E}">
        <p14:creationId xmlns:p14="http://schemas.microsoft.com/office/powerpoint/2010/main" val="127935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1.15.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86" y="37347"/>
            <a:ext cx="7381904" cy="6870657"/>
          </a:xfrm>
          <a:prstGeom prst="rect">
            <a:avLst/>
          </a:prstGeom>
        </p:spPr>
      </p:pic>
    </p:spTree>
    <p:extLst>
      <p:ext uri="{BB962C8B-B14F-4D97-AF65-F5344CB8AC3E}">
        <p14:creationId xmlns:p14="http://schemas.microsoft.com/office/powerpoint/2010/main" val="2783045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1.15.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0962"/>
            <a:ext cx="9144000" cy="6357038"/>
          </a:xfrm>
          <a:prstGeom prst="rect">
            <a:avLst/>
          </a:prstGeom>
        </p:spPr>
      </p:pic>
    </p:spTree>
    <p:extLst>
      <p:ext uri="{BB962C8B-B14F-4D97-AF65-F5344CB8AC3E}">
        <p14:creationId xmlns:p14="http://schemas.microsoft.com/office/powerpoint/2010/main" val="875981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1.13.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04" y="0"/>
            <a:ext cx="8533051" cy="6858000"/>
          </a:xfrm>
          <a:prstGeom prst="rect">
            <a:avLst/>
          </a:prstGeom>
        </p:spPr>
      </p:pic>
      <p:pic>
        <p:nvPicPr>
          <p:cNvPr id="3" name="Picture 2" descr="Screen Shot 2014-02-11 at 11.13.4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04" y="670538"/>
            <a:ext cx="2945224" cy="821675"/>
          </a:xfrm>
          <a:prstGeom prst="rect">
            <a:avLst/>
          </a:prstGeom>
        </p:spPr>
      </p:pic>
    </p:spTree>
    <p:extLst>
      <p:ext uri="{BB962C8B-B14F-4D97-AF65-F5344CB8AC3E}">
        <p14:creationId xmlns:p14="http://schemas.microsoft.com/office/powerpoint/2010/main" val="2159515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1.13.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04" y="0"/>
            <a:ext cx="8533051" cy="6858000"/>
          </a:xfrm>
          <a:prstGeom prst="rect">
            <a:avLst/>
          </a:prstGeom>
        </p:spPr>
      </p:pic>
      <p:pic>
        <p:nvPicPr>
          <p:cNvPr id="4" name="Picture 3" descr="Screen Shot 2014-02-11 at 11.13.5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855" y="1480234"/>
            <a:ext cx="2349500" cy="673100"/>
          </a:xfrm>
          <a:prstGeom prst="rect">
            <a:avLst/>
          </a:prstGeom>
        </p:spPr>
      </p:pic>
      <p:pic>
        <p:nvPicPr>
          <p:cNvPr id="5" name="Picture 4" descr="Screen Shot 2014-02-11 at 11.13.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6938" y="3312821"/>
            <a:ext cx="2743200" cy="1130300"/>
          </a:xfrm>
          <a:prstGeom prst="rect">
            <a:avLst/>
          </a:prstGeom>
        </p:spPr>
      </p:pic>
      <p:pic>
        <p:nvPicPr>
          <p:cNvPr id="6" name="Picture 5" descr="Screen Shot 2014-02-11 at 11.14.0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9760" y="5874074"/>
            <a:ext cx="1549400" cy="546100"/>
          </a:xfrm>
          <a:prstGeom prst="rect">
            <a:avLst/>
          </a:prstGeom>
        </p:spPr>
      </p:pic>
      <p:pic>
        <p:nvPicPr>
          <p:cNvPr id="7" name="Picture 6" descr="Screen Shot 2014-02-11 at 11.14.13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5974" y="6052415"/>
            <a:ext cx="1905000" cy="520700"/>
          </a:xfrm>
          <a:prstGeom prst="rect">
            <a:avLst/>
          </a:prstGeom>
        </p:spPr>
      </p:pic>
    </p:spTree>
    <p:extLst>
      <p:ext uri="{BB962C8B-B14F-4D97-AF65-F5344CB8AC3E}">
        <p14:creationId xmlns:p14="http://schemas.microsoft.com/office/powerpoint/2010/main" val="4154628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a:t>Port of </a:t>
            </a:r>
            <a:r>
              <a:rPr lang="en-US" b="1" dirty="0" err="1"/>
              <a:t>Kilwa</a:t>
            </a:r>
            <a:r>
              <a:rPr lang="en-US" b="1" dirty="0"/>
              <a:t>:</a:t>
            </a:r>
            <a:r>
              <a:rPr lang="en-US" dirty="0"/>
              <a:t> </a:t>
            </a:r>
            <a:r>
              <a:rPr lang="en-US" dirty="0" err="1"/>
              <a:t>Kilwa</a:t>
            </a:r>
            <a:r>
              <a:rPr lang="en-US" dirty="0"/>
              <a:t>, in what is now Tanzania, was filled with magnificent buildings. Two of the finest were made of coral, and the city had indoor plumbing. Portuguese forces destroyed the city in the early 1500s.</a:t>
            </a:r>
          </a:p>
          <a:p>
            <a:endParaRPr lang="en-US" dirty="0"/>
          </a:p>
        </p:txBody>
      </p:sp>
      <p:sp>
        <p:nvSpPr>
          <p:cNvPr id="3" name="Title 2"/>
          <p:cNvSpPr>
            <a:spLocks noGrp="1"/>
          </p:cNvSpPr>
          <p:nvPr>
            <p:ph type="title"/>
          </p:nvPr>
        </p:nvSpPr>
        <p:spPr/>
        <p:txBody>
          <a:bodyPr/>
          <a:lstStyle/>
          <a:p>
            <a:r>
              <a:rPr lang="en-US" dirty="0" smtClean="0"/>
              <a:t>Indian Ocean Trade</a:t>
            </a:r>
            <a:endParaRPr lang="en-US" dirty="0"/>
          </a:p>
        </p:txBody>
      </p:sp>
    </p:spTree>
    <p:extLst>
      <p:ext uri="{BB962C8B-B14F-4D97-AF65-F5344CB8AC3E}">
        <p14:creationId xmlns:p14="http://schemas.microsoft.com/office/powerpoint/2010/main" val="107108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1.07.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382" y="187294"/>
            <a:ext cx="7015742" cy="6670706"/>
          </a:xfrm>
          <a:prstGeom prst="rect">
            <a:avLst/>
          </a:prstGeom>
        </p:spPr>
      </p:pic>
    </p:spTree>
    <p:extLst>
      <p:ext uri="{BB962C8B-B14F-4D97-AF65-F5344CB8AC3E}">
        <p14:creationId xmlns:p14="http://schemas.microsoft.com/office/powerpoint/2010/main" val="3895642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1.16.0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015" y="406301"/>
            <a:ext cx="6159500" cy="6134100"/>
          </a:xfrm>
          <a:prstGeom prst="rect">
            <a:avLst/>
          </a:prstGeom>
        </p:spPr>
      </p:pic>
    </p:spTree>
    <p:extLst>
      <p:ext uri="{BB962C8B-B14F-4D97-AF65-F5344CB8AC3E}">
        <p14:creationId xmlns:p14="http://schemas.microsoft.com/office/powerpoint/2010/main" val="1832029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2-11 at 11.16.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565" y="1568610"/>
            <a:ext cx="5045434" cy="5289389"/>
          </a:xfrm>
          <a:prstGeom prst="rect">
            <a:avLst/>
          </a:prstGeom>
        </p:spPr>
      </p:pic>
      <p:pic>
        <p:nvPicPr>
          <p:cNvPr id="2" name="Picture 1" descr="Screen Shot 2014-02-11 at 11.16.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088669" cy="4257656"/>
          </a:xfrm>
          <a:prstGeom prst="rect">
            <a:avLst/>
          </a:prstGeom>
        </p:spPr>
      </p:pic>
    </p:spTree>
    <p:extLst>
      <p:ext uri="{BB962C8B-B14F-4D97-AF65-F5344CB8AC3E}">
        <p14:creationId xmlns:p14="http://schemas.microsoft.com/office/powerpoint/2010/main" val="3648006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lvl="0"/>
            <a:r>
              <a:rPr lang="en-US" b="1" dirty="0" smtClean="0"/>
              <a:t>Ports of Mogadishu and Mombasa:</a:t>
            </a:r>
            <a:r>
              <a:rPr lang="en-US" dirty="0" smtClean="0"/>
              <a:t> Mogadishu, now the capital of Somalia, was established in the 900s. For much of the next six hundred years, it was highly prosperous. In what is now Kenya, the port of Mombasa also became prosperous. Mombasa was founded in the eleventh century.</a:t>
            </a:r>
          </a:p>
          <a:p>
            <a:pPr lvl="0"/>
            <a:r>
              <a:rPr lang="en-US" b="1" dirty="0" smtClean="0"/>
              <a:t>Swahili culture and language:</a:t>
            </a:r>
            <a:r>
              <a:rPr lang="en-US" dirty="0" smtClean="0"/>
              <a:t> Over time, there was a blending of African and Arabian cultures along the eastern coast of Africa. The Swahili language developed as a mix of Arabic and Bantu dialects. Today Swahili is the national language of Kenya and Tanzania.</a:t>
            </a:r>
          </a:p>
          <a:p>
            <a:endParaRPr lang="en-US" dirty="0"/>
          </a:p>
        </p:txBody>
      </p:sp>
      <p:sp>
        <p:nvSpPr>
          <p:cNvPr id="2" name="Title 1"/>
          <p:cNvSpPr>
            <a:spLocks noGrp="1"/>
          </p:cNvSpPr>
          <p:nvPr>
            <p:ph type="title"/>
          </p:nvPr>
        </p:nvSpPr>
        <p:spPr/>
        <p:txBody>
          <a:bodyPr/>
          <a:lstStyle/>
          <a:p>
            <a:r>
              <a:rPr lang="en-US" b="1" dirty="0" smtClean="0"/>
              <a:t>Indian Ocean Trading Network</a:t>
            </a:r>
            <a:endParaRPr lang="en-US" dirty="0"/>
          </a:p>
        </p:txBody>
      </p:sp>
    </p:spTree>
    <p:extLst>
      <p:ext uri="{BB962C8B-B14F-4D97-AF65-F5344CB8AC3E}">
        <p14:creationId xmlns:p14="http://schemas.microsoft.com/office/powerpoint/2010/main" val="3500381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lvl="0"/>
            <a:r>
              <a:rPr lang="en-US" b="1" dirty="0" smtClean="0"/>
              <a:t>Stateless </a:t>
            </a:r>
            <a:r>
              <a:rPr lang="en-US" b="1" dirty="0"/>
              <a:t>societies:</a:t>
            </a:r>
            <a:r>
              <a:rPr lang="en-US" dirty="0"/>
              <a:t> Until the eleventh century, people in southern Africa lived in groups of independent villages, sometimes called stateless societies. Then some of the groups of villages began to unite, initiating the development of states.</a:t>
            </a:r>
          </a:p>
          <a:p>
            <a:pPr lvl="0"/>
            <a:r>
              <a:rPr lang="en-US" b="1" dirty="0"/>
              <a:t>Zimbabwe and the gold trade:</a:t>
            </a:r>
            <a:r>
              <a:rPr lang="en-US" dirty="0"/>
              <a:t> Zimbabwe became one of the most powerful states in southern Africa in the early 1300s. Trading gold with the Swahili merchants along the eastern coast of Africa brought Zimbabwe much wealth.</a:t>
            </a:r>
          </a:p>
          <a:p>
            <a:pPr lvl="0"/>
            <a:r>
              <a:rPr lang="en-US" b="1" dirty="0"/>
              <a:t>Ruins of Great Zimbabwe:</a:t>
            </a:r>
            <a:r>
              <a:rPr lang="en-US" dirty="0"/>
              <a:t> The ruins of Zimbabwe's early capital, Great Zimbabwe, are considered one of the world's most impressive archaeological sites. The ruins overlook the Zambezi River and include stone walls around the perimeter.</a:t>
            </a:r>
          </a:p>
          <a:p>
            <a:endParaRPr lang="en-US" dirty="0"/>
          </a:p>
        </p:txBody>
      </p:sp>
      <p:sp>
        <p:nvSpPr>
          <p:cNvPr id="2" name="Title 1"/>
          <p:cNvSpPr>
            <a:spLocks noGrp="1"/>
          </p:cNvSpPr>
          <p:nvPr>
            <p:ph type="title"/>
          </p:nvPr>
        </p:nvSpPr>
        <p:spPr/>
        <p:txBody>
          <a:bodyPr>
            <a:normAutofit fontScale="90000"/>
          </a:bodyPr>
          <a:lstStyle/>
          <a:p>
            <a:r>
              <a:rPr lang="en-US" b="1" dirty="0" smtClean="0"/>
              <a:t>Societies in Southern Africa</a:t>
            </a:r>
            <a:endParaRPr lang="en-US" dirty="0"/>
          </a:p>
        </p:txBody>
      </p:sp>
    </p:spTree>
    <p:extLst>
      <p:ext uri="{BB962C8B-B14F-4D97-AF65-F5344CB8AC3E}">
        <p14:creationId xmlns:p14="http://schemas.microsoft.com/office/powerpoint/2010/main" val="2410338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1.17.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92" y="526716"/>
            <a:ext cx="8585200" cy="6032500"/>
          </a:xfrm>
          <a:prstGeom prst="rect">
            <a:avLst/>
          </a:prstGeom>
        </p:spPr>
      </p:pic>
    </p:spTree>
    <p:extLst>
      <p:ext uri="{BB962C8B-B14F-4D97-AF65-F5344CB8AC3E}">
        <p14:creationId xmlns:p14="http://schemas.microsoft.com/office/powerpoint/2010/main" val="337424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1.07.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815" y="84645"/>
            <a:ext cx="4365274" cy="6745005"/>
          </a:xfrm>
          <a:prstGeom prst="rect">
            <a:avLst/>
          </a:prstGeom>
        </p:spPr>
      </p:pic>
    </p:spTree>
    <p:extLst>
      <p:ext uri="{BB962C8B-B14F-4D97-AF65-F5344CB8AC3E}">
        <p14:creationId xmlns:p14="http://schemas.microsoft.com/office/powerpoint/2010/main" val="3962320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smtClean="0"/>
              <a:t>Towns </a:t>
            </a:r>
            <a:r>
              <a:rPr lang="en-US" b="1" dirty="0"/>
              <a:t>and villages: </a:t>
            </a:r>
            <a:r>
              <a:rPr lang="en-US" dirty="0"/>
              <a:t>Towns in Africa grew from smaller villages as government and trade centers. Most Africans, however, lived in small villages.</a:t>
            </a:r>
          </a:p>
          <a:p>
            <a:pPr lvl="0"/>
            <a:r>
              <a:rPr lang="en-US" b="1" dirty="0"/>
              <a:t>Extended families and lineage groups: </a:t>
            </a:r>
            <a:r>
              <a:rPr lang="en-US" dirty="0"/>
              <a:t>Extended families lived together in small dwellings as part of a community consisting of a lineage group—a collection of people descended from a common ancestor. Women were usually subordinate to men, although many African societies were matrilineal.</a:t>
            </a:r>
          </a:p>
          <a:p>
            <a:endParaRPr lang="en-US" dirty="0"/>
          </a:p>
        </p:txBody>
      </p:sp>
      <p:sp>
        <p:nvSpPr>
          <p:cNvPr id="2" name="Title 1"/>
          <p:cNvSpPr>
            <a:spLocks noGrp="1"/>
          </p:cNvSpPr>
          <p:nvPr>
            <p:ph type="title"/>
          </p:nvPr>
        </p:nvSpPr>
        <p:spPr/>
        <p:txBody>
          <a:bodyPr>
            <a:normAutofit/>
          </a:bodyPr>
          <a:lstStyle/>
          <a:p>
            <a:r>
              <a:rPr lang="en-US" b="1" dirty="0" smtClean="0"/>
              <a:t>African Society</a:t>
            </a:r>
            <a:endParaRPr lang="en-US" dirty="0"/>
          </a:p>
        </p:txBody>
      </p:sp>
    </p:spTree>
    <p:extLst>
      <p:ext uri="{BB962C8B-B14F-4D97-AF65-F5344CB8AC3E}">
        <p14:creationId xmlns:p14="http://schemas.microsoft.com/office/powerpoint/2010/main" val="272577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smtClean="0"/>
              <a:t>Education: </a:t>
            </a:r>
            <a:r>
              <a:rPr lang="en-US" dirty="0" smtClean="0"/>
              <a:t>Very young children were raised and taught by their mothers. As they got older, boys learned necessary skills from their fathers, whereas girls continued to learn from their mothers. When they reached puberty, children underwent an initiation ceremony and were accepted as adult members of their communities.</a:t>
            </a:r>
          </a:p>
          <a:p>
            <a:pPr lvl="0"/>
            <a:r>
              <a:rPr lang="en-US" b="1" dirty="0" smtClean="0"/>
              <a:t>Captives and slavery: </a:t>
            </a:r>
            <a:r>
              <a:rPr lang="en-US" dirty="0" smtClean="0"/>
              <a:t>Some African societies raided or warred with other groups to obtain slaves for their own use or for sale.</a:t>
            </a:r>
          </a:p>
          <a:p>
            <a:endParaRPr lang="en-US" dirty="0"/>
          </a:p>
        </p:txBody>
      </p:sp>
      <p:sp>
        <p:nvSpPr>
          <p:cNvPr id="2" name="Title 1"/>
          <p:cNvSpPr>
            <a:spLocks noGrp="1"/>
          </p:cNvSpPr>
          <p:nvPr>
            <p:ph type="title"/>
          </p:nvPr>
        </p:nvSpPr>
        <p:spPr/>
        <p:txBody>
          <a:bodyPr/>
          <a:lstStyle/>
          <a:p>
            <a:r>
              <a:rPr lang="en-US" b="1" dirty="0" smtClean="0"/>
              <a:t>African Society</a:t>
            </a:r>
            <a:endParaRPr lang="en-US" dirty="0"/>
          </a:p>
        </p:txBody>
      </p:sp>
    </p:spTree>
    <p:extLst>
      <p:ext uri="{BB962C8B-B14F-4D97-AF65-F5344CB8AC3E}">
        <p14:creationId xmlns:p14="http://schemas.microsoft.com/office/powerpoint/2010/main" val="3911609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smtClean="0"/>
              <a:t>Gods </a:t>
            </a:r>
            <a:r>
              <a:rPr lang="en-US" b="1" dirty="0"/>
              <a:t>and rituals: </a:t>
            </a:r>
            <a:r>
              <a:rPr lang="en-US" dirty="0"/>
              <a:t>Most African societies believed in a single creator god, often accompanied by lesser gods. Communication with the gods was usually the preserve of diviners, who carried out rituals for the purpose.</a:t>
            </a:r>
          </a:p>
          <a:p>
            <a:pPr lvl="0"/>
            <a:r>
              <a:rPr lang="en-US" b="1" dirty="0"/>
              <a:t>Ancestors: </a:t>
            </a:r>
            <a:r>
              <a:rPr lang="en-US" dirty="0"/>
              <a:t>An important element in African religions was ceremonies dedicated to ancestors, the founders of the various lineage groups.</a:t>
            </a:r>
          </a:p>
          <a:p>
            <a:endParaRPr lang="en-US" dirty="0"/>
          </a:p>
        </p:txBody>
      </p:sp>
      <p:sp>
        <p:nvSpPr>
          <p:cNvPr id="2" name="Title 1"/>
          <p:cNvSpPr>
            <a:spLocks noGrp="1"/>
          </p:cNvSpPr>
          <p:nvPr>
            <p:ph type="title"/>
          </p:nvPr>
        </p:nvSpPr>
        <p:spPr/>
        <p:txBody>
          <a:bodyPr>
            <a:normAutofit/>
          </a:bodyPr>
          <a:lstStyle/>
          <a:p>
            <a:r>
              <a:rPr lang="en-US" b="1" dirty="0" smtClean="0"/>
              <a:t>Traditional Beliefs</a:t>
            </a:r>
            <a:endParaRPr lang="en-US" dirty="0"/>
          </a:p>
        </p:txBody>
      </p:sp>
    </p:spTree>
    <p:extLst>
      <p:ext uri="{BB962C8B-B14F-4D97-AF65-F5344CB8AC3E}">
        <p14:creationId xmlns:p14="http://schemas.microsoft.com/office/powerpoint/2010/main" val="172989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smtClean="0"/>
              <a:t>Spread of Islam: </a:t>
            </a:r>
            <a:r>
              <a:rPr lang="en-US" dirty="0" smtClean="0"/>
              <a:t>Islam spread quickly across northern Africa as Arabs conquered the region. Largely through trade, the ideas of Islam gradually spread to the rest of the continent south of the Sahara.</a:t>
            </a:r>
          </a:p>
          <a:p>
            <a:pPr lvl="0"/>
            <a:r>
              <a:rPr lang="en-US" b="1" dirty="0" smtClean="0"/>
              <a:t>Impact of Christianity: </a:t>
            </a:r>
            <a:r>
              <a:rPr lang="en-US" dirty="0" smtClean="0"/>
              <a:t>In Ethiopia, the rulers of Axum had adopted Christianity in the fourth century. Eventually, as Muslim states moved inward, conflict with these Muslim states led to the fall of Axum.</a:t>
            </a:r>
          </a:p>
          <a:p>
            <a:pPr marL="0" indent="0">
              <a:buNone/>
            </a:pPr>
            <a:endParaRPr lang="en-US" dirty="0"/>
          </a:p>
        </p:txBody>
      </p:sp>
      <p:sp>
        <p:nvSpPr>
          <p:cNvPr id="2" name="Title 1"/>
          <p:cNvSpPr>
            <a:spLocks noGrp="1"/>
          </p:cNvSpPr>
          <p:nvPr>
            <p:ph type="title"/>
          </p:nvPr>
        </p:nvSpPr>
        <p:spPr/>
        <p:txBody>
          <a:bodyPr/>
          <a:lstStyle/>
          <a:p>
            <a:r>
              <a:rPr lang="en-US" b="1" dirty="0" smtClean="0"/>
              <a:t>New Religions</a:t>
            </a:r>
            <a:endParaRPr lang="en-US" dirty="0"/>
          </a:p>
        </p:txBody>
      </p:sp>
    </p:spTree>
    <p:extLst>
      <p:ext uri="{BB962C8B-B14F-4D97-AF65-F5344CB8AC3E}">
        <p14:creationId xmlns:p14="http://schemas.microsoft.com/office/powerpoint/2010/main" val="519299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1.09.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11" y="0"/>
            <a:ext cx="7180831" cy="3722267"/>
          </a:xfrm>
          <a:prstGeom prst="rect">
            <a:avLst/>
          </a:prstGeom>
        </p:spPr>
      </p:pic>
      <p:pic>
        <p:nvPicPr>
          <p:cNvPr id="3" name="Picture 2" descr="Screen Shot 2014-02-11 at 11.09.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311" y="3722266"/>
            <a:ext cx="7163935" cy="2756139"/>
          </a:xfrm>
          <a:prstGeom prst="rect">
            <a:avLst/>
          </a:prstGeom>
        </p:spPr>
      </p:pic>
    </p:spTree>
    <p:extLst>
      <p:ext uri="{BB962C8B-B14F-4D97-AF65-F5344CB8AC3E}">
        <p14:creationId xmlns:p14="http://schemas.microsoft.com/office/powerpoint/2010/main" val="2116038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65</TotalTime>
  <Words>133</Words>
  <Application>Microsoft Macintosh PowerPoint</Application>
  <PresentationFormat>On-screen Show (4:3)</PresentationFormat>
  <Paragraphs>55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Hardcover</vt:lpstr>
      <vt:lpstr>Kingdoms in Medieval Africa</vt:lpstr>
      <vt:lpstr>Africa's Geographic Diversity</vt:lpstr>
      <vt:lpstr>PowerPoint Presentation</vt:lpstr>
      <vt:lpstr>PowerPoint Presentation</vt:lpstr>
      <vt:lpstr>African Society</vt:lpstr>
      <vt:lpstr>African Society</vt:lpstr>
      <vt:lpstr>Traditional Beliefs</vt:lpstr>
      <vt:lpstr>New Religions</vt:lpstr>
      <vt:lpstr>PowerPoint Presentation</vt:lpstr>
      <vt:lpstr>African Culture</vt:lpstr>
      <vt:lpstr>PowerPoint Presentation</vt:lpstr>
      <vt:lpstr>PowerPoint Presentation</vt:lpstr>
      <vt:lpstr>The Kingdom of Ghana</vt:lpstr>
      <vt:lpstr>The Kingdom of Ghana</vt:lpstr>
      <vt:lpstr>PowerPoint Presentation</vt:lpstr>
      <vt:lpstr>The Berbers</vt:lpstr>
      <vt:lpstr>The Kingdom of Mali</vt:lpstr>
      <vt:lpstr>The Kingdom of Mali</vt:lpstr>
      <vt:lpstr>The Kingdom of Songhai</vt:lpstr>
      <vt:lpstr>The Kingdom of Songhai</vt:lpstr>
      <vt:lpstr>PowerPoint Presentation</vt:lpstr>
      <vt:lpstr>Migration of the Bantus</vt:lpstr>
      <vt:lpstr>PowerPoint Presentation</vt:lpstr>
      <vt:lpstr>Indian Ocean Trading Network</vt:lpstr>
      <vt:lpstr>PowerPoint Presentation</vt:lpstr>
      <vt:lpstr>PowerPoint Presentation</vt:lpstr>
      <vt:lpstr>PowerPoint Presentation</vt:lpstr>
      <vt:lpstr>PowerPoint Presentation</vt:lpstr>
      <vt:lpstr>Indian Ocean Trade</vt:lpstr>
      <vt:lpstr>PowerPoint Presentation</vt:lpstr>
      <vt:lpstr>PowerPoint Presentation</vt:lpstr>
      <vt:lpstr>Indian Ocean Trading Network</vt:lpstr>
      <vt:lpstr>Societies in Southern Africa</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Kingdoms in Medieval Africa</dc:title>
  <dc:creator>Abbie</dc:creator>
  <cp:lastModifiedBy>Abbie</cp:lastModifiedBy>
  <cp:revision>7</cp:revision>
  <dcterms:created xsi:type="dcterms:W3CDTF">2014-02-11T16:54:03Z</dcterms:created>
  <dcterms:modified xsi:type="dcterms:W3CDTF">2014-02-11T17:59:10Z</dcterms:modified>
</cp:coreProperties>
</file>