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3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2/13/14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2/13/14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2/13/14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2/13/14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Renaissance in Europe</a:t>
            </a:r>
            <a:endParaRPr lang="en-US" dirty="0"/>
          </a:p>
        </p:txBody>
      </p:sp>
      <p:sp>
        <p:nvSpPr>
          <p:cNvPr id="3" name="Subtitle 2"/>
          <p:cNvSpPr>
            <a:spLocks noGrp="1"/>
          </p:cNvSpPr>
          <p:nvPr>
            <p:ph type="subTitle" idx="1"/>
          </p:nvPr>
        </p:nvSpPr>
        <p:spPr/>
        <p:txBody>
          <a:bodyPr/>
          <a:lstStyle/>
          <a:p>
            <a:r>
              <a:rPr lang="en-US" dirty="0" smtClean="0"/>
              <a:t>Chapter 13 Lesson 1</a:t>
            </a:r>
            <a:endParaRPr lang="en-US" dirty="0"/>
          </a:p>
        </p:txBody>
      </p:sp>
    </p:spTree>
    <p:extLst>
      <p:ext uri="{BB962C8B-B14F-4D97-AF65-F5344CB8AC3E}">
        <p14:creationId xmlns:p14="http://schemas.microsoft.com/office/powerpoint/2010/main" val="265462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Italian </a:t>
            </a:r>
            <a:r>
              <a:rPr lang="en-US" b="1" dirty="0" smtClean="0"/>
              <a:t>Wars</a:t>
            </a:r>
            <a:endParaRPr lang="en-US" dirty="0"/>
          </a:p>
        </p:txBody>
      </p:sp>
      <p:sp>
        <p:nvSpPr>
          <p:cNvPr id="3" name="Content Placeholder 2"/>
          <p:cNvSpPr>
            <a:spLocks noGrp="1"/>
          </p:cNvSpPr>
          <p:nvPr>
            <p:ph idx="1"/>
          </p:nvPr>
        </p:nvSpPr>
        <p:spPr/>
        <p:txBody>
          <a:bodyPr/>
          <a:lstStyle/>
          <a:p>
            <a:pPr lvl="0"/>
            <a:r>
              <a:rPr lang="en-US" b="1" dirty="0" smtClean="0"/>
              <a:t>Europe</a:t>
            </a:r>
            <a:r>
              <a:rPr lang="en-US" b="1" dirty="0"/>
              <a:t>: </a:t>
            </a:r>
            <a:r>
              <a:rPr lang="en-US" dirty="0"/>
              <a:t>By the time of the Renaissance, France and Spain had become unified into powerful nations. These nations eagerly eyed the wealth of the Italian states.</a:t>
            </a:r>
          </a:p>
          <a:p>
            <a:pPr lvl="0"/>
            <a:r>
              <a:rPr lang="en-US" b="1" dirty="0"/>
              <a:t>Fighting in Italy: </a:t>
            </a:r>
            <a:r>
              <a:rPr lang="en-US" dirty="0"/>
              <a:t>France struck in 1494, taking Naples, but the Spanish took over the city with the help of papal forces in 1501. During the next 60 years, France and Spain battled over parts of Italy. Spain emerged victorious.</a:t>
            </a:r>
          </a:p>
          <a:p>
            <a:endParaRPr lang="en-US" dirty="0"/>
          </a:p>
        </p:txBody>
      </p:sp>
    </p:spTree>
    <p:extLst>
      <p:ext uri="{BB962C8B-B14F-4D97-AF65-F5344CB8AC3E}">
        <p14:creationId xmlns:p14="http://schemas.microsoft.com/office/powerpoint/2010/main" val="78984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35"/>
            <a:ext cx="9144000" cy="6478449"/>
          </a:xfrm>
          <a:prstGeom prst="rect">
            <a:avLst/>
          </a:prstGeom>
        </p:spPr>
      </p:pic>
    </p:spTree>
    <p:extLst>
      <p:ext uri="{BB962C8B-B14F-4D97-AF65-F5344CB8AC3E}">
        <p14:creationId xmlns:p14="http://schemas.microsoft.com/office/powerpoint/2010/main" val="146142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Machiavelli's Views on Political </a:t>
            </a:r>
            <a:r>
              <a:rPr lang="en-US" b="1" dirty="0" smtClean="0"/>
              <a:t>Power</a:t>
            </a:r>
            <a:endParaRPr lang="en-US" dirty="0"/>
          </a:p>
        </p:txBody>
      </p:sp>
      <p:sp>
        <p:nvSpPr>
          <p:cNvPr id="3" name="Content Placeholder 2"/>
          <p:cNvSpPr>
            <a:spLocks noGrp="1"/>
          </p:cNvSpPr>
          <p:nvPr>
            <p:ph idx="1"/>
          </p:nvPr>
        </p:nvSpPr>
        <p:spPr/>
        <p:txBody>
          <a:bodyPr/>
          <a:lstStyle/>
          <a:p>
            <a:pPr lvl="0"/>
            <a:r>
              <a:rPr lang="en-US" b="1" dirty="0" smtClean="0"/>
              <a:t>Morality </a:t>
            </a:r>
            <a:r>
              <a:rPr lang="en-US" b="1" dirty="0"/>
              <a:t>and self-interest: </a:t>
            </a:r>
            <a:r>
              <a:rPr lang="en-US" dirty="0"/>
              <a:t>Machiavelli rejected the popular notion that rulers should base their decisions solely on Christian principles. Instead he argued that rulers should take whatever actions are necessary to maintain their power.</a:t>
            </a:r>
          </a:p>
          <a:p>
            <a:pPr lvl="0"/>
            <a:r>
              <a:rPr lang="en-US" b="1" dirty="0"/>
              <a:t>Importance of the individual: </a:t>
            </a:r>
            <a:r>
              <a:rPr lang="en-US" dirty="0"/>
              <a:t>Machiavelli's ideas emphasized the importance of the individual, which was consistent with other scholars and artists during the Renaissance.</a:t>
            </a:r>
          </a:p>
          <a:p>
            <a:endParaRPr lang="en-US" dirty="0"/>
          </a:p>
        </p:txBody>
      </p:sp>
    </p:spTree>
    <p:extLst>
      <p:ext uri="{BB962C8B-B14F-4D97-AF65-F5344CB8AC3E}">
        <p14:creationId xmlns:p14="http://schemas.microsoft.com/office/powerpoint/2010/main" val="327049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Structure and Lifestyle of the </a:t>
            </a:r>
            <a:r>
              <a:rPr lang="en-US" b="1" dirty="0" smtClean="0"/>
              <a:t>Renaissance</a:t>
            </a:r>
            <a:endParaRPr lang="en-US" dirty="0"/>
          </a:p>
        </p:txBody>
      </p:sp>
      <p:sp>
        <p:nvSpPr>
          <p:cNvPr id="3" name="Content Placeholder 2"/>
          <p:cNvSpPr>
            <a:spLocks noGrp="1"/>
          </p:cNvSpPr>
          <p:nvPr>
            <p:ph idx="1"/>
          </p:nvPr>
        </p:nvSpPr>
        <p:spPr/>
        <p:txBody>
          <a:bodyPr/>
          <a:lstStyle/>
          <a:p>
            <a:pPr lvl="0"/>
            <a:r>
              <a:rPr lang="en-US" b="1" dirty="0" smtClean="0"/>
              <a:t>Social </a:t>
            </a:r>
            <a:r>
              <a:rPr lang="en-US" b="1" dirty="0"/>
              <a:t>classes: </a:t>
            </a:r>
            <a:r>
              <a:rPr lang="en-US" dirty="0"/>
              <a:t>the nobility and the leaders of the clergy, the burghers, and the urban workers and rural peasants</a:t>
            </a:r>
          </a:p>
          <a:p>
            <a:pPr lvl="0"/>
            <a:r>
              <a:rPr lang="en-US" b="1" dirty="0"/>
              <a:t>Growth in trade: </a:t>
            </a:r>
            <a:r>
              <a:rPr lang="en-US" dirty="0"/>
              <a:t>percentage of the population made up of burghers grew, partly as a result of the growth in trade</a:t>
            </a:r>
          </a:p>
          <a:p>
            <a:endParaRPr lang="en-US" dirty="0"/>
          </a:p>
        </p:txBody>
      </p:sp>
    </p:spTree>
    <p:extLst>
      <p:ext uri="{BB962C8B-B14F-4D97-AF65-F5344CB8AC3E}">
        <p14:creationId xmlns:p14="http://schemas.microsoft.com/office/powerpoint/2010/main" val="313942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5.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989"/>
            <a:ext cx="9144000" cy="5705134"/>
          </a:xfrm>
          <a:prstGeom prst="rect">
            <a:avLst/>
          </a:prstGeom>
        </p:spPr>
      </p:pic>
    </p:spTree>
    <p:extLst>
      <p:ext uri="{BB962C8B-B14F-4D97-AF65-F5344CB8AC3E}">
        <p14:creationId xmlns:p14="http://schemas.microsoft.com/office/powerpoint/2010/main" val="402908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5.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3349"/>
            <a:ext cx="9144000" cy="5849815"/>
          </a:xfrm>
          <a:prstGeom prst="rect">
            <a:avLst/>
          </a:prstGeom>
        </p:spPr>
      </p:pic>
    </p:spTree>
    <p:extLst>
      <p:ext uri="{BB962C8B-B14F-4D97-AF65-F5344CB8AC3E}">
        <p14:creationId xmlns:p14="http://schemas.microsoft.com/office/powerpoint/2010/main" val="305234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911"/>
            <a:ext cx="9144000" cy="5077358"/>
          </a:xfrm>
          <a:prstGeom prst="rect">
            <a:avLst/>
          </a:prstGeom>
        </p:spPr>
      </p:pic>
    </p:spTree>
    <p:extLst>
      <p:ext uri="{BB962C8B-B14F-4D97-AF65-F5344CB8AC3E}">
        <p14:creationId xmlns:p14="http://schemas.microsoft.com/office/powerpoint/2010/main" val="289240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5490"/>
            <a:ext cx="9144000" cy="4996206"/>
          </a:xfrm>
          <a:prstGeom prst="rect">
            <a:avLst/>
          </a:prstGeom>
        </p:spPr>
      </p:pic>
    </p:spTree>
    <p:extLst>
      <p:ext uri="{BB962C8B-B14F-4D97-AF65-F5344CB8AC3E}">
        <p14:creationId xmlns:p14="http://schemas.microsoft.com/office/powerpoint/2010/main" val="78491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6.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292"/>
            <a:ext cx="9144000" cy="5090597"/>
          </a:xfrm>
          <a:prstGeom prst="rect">
            <a:avLst/>
          </a:prstGeom>
        </p:spPr>
      </p:pic>
    </p:spTree>
    <p:extLst>
      <p:ext uri="{BB962C8B-B14F-4D97-AF65-F5344CB8AC3E}">
        <p14:creationId xmlns:p14="http://schemas.microsoft.com/office/powerpoint/2010/main" val="45783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the Italian </a:t>
            </a:r>
            <a:r>
              <a:rPr lang="en-US" b="1" dirty="0" smtClean="0"/>
              <a:t>Renaissance</a:t>
            </a:r>
            <a:endParaRPr lang="en-US" dirty="0"/>
          </a:p>
        </p:txBody>
      </p:sp>
      <p:sp>
        <p:nvSpPr>
          <p:cNvPr id="3" name="Content Placeholder 2"/>
          <p:cNvSpPr>
            <a:spLocks noGrp="1"/>
          </p:cNvSpPr>
          <p:nvPr>
            <p:ph idx="1"/>
          </p:nvPr>
        </p:nvSpPr>
        <p:spPr/>
        <p:txBody>
          <a:bodyPr/>
          <a:lstStyle/>
          <a:p>
            <a:pPr lvl="0"/>
            <a:r>
              <a:rPr lang="en-US" b="1" dirty="0" smtClean="0"/>
              <a:t>Urban</a:t>
            </a:r>
            <a:r>
              <a:rPr lang="en-US" b="1" dirty="0"/>
              <a:t>-oriented society</a:t>
            </a:r>
            <a:endParaRPr lang="en-US" dirty="0"/>
          </a:p>
          <a:p>
            <a:pPr lvl="0"/>
            <a:r>
              <a:rPr lang="en-US" b="1" dirty="0"/>
              <a:t>Renewed interest in ancient culture</a:t>
            </a:r>
            <a:endParaRPr lang="en-US" dirty="0"/>
          </a:p>
          <a:p>
            <a:pPr lvl="0"/>
            <a:r>
              <a:rPr lang="en-US" b="1" dirty="0"/>
              <a:t>Emphasis on the individual</a:t>
            </a:r>
            <a:endParaRPr lang="en-US" dirty="0"/>
          </a:p>
          <a:p>
            <a:endParaRPr lang="en-US" dirty="0"/>
          </a:p>
        </p:txBody>
      </p:sp>
    </p:spTree>
    <p:extLst>
      <p:ext uri="{BB962C8B-B14F-4D97-AF65-F5344CB8AC3E}">
        <p14:creationId xmlns:p14="http://schemas.microsoft.com/office/powerpoint/2010/main" val="81491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0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12"/>
            <a:ext cx="9144000" cy="5941279"/>
          </a:xfrm>
          <a:prstGeom prst="rect">
            <a:avLst/>
          </a:prstGeom>
        </p:spPr>
      </p:pic>
    </p:spTree>
    <p:extLst>
      <p:ext uri="{BB962C8B-B14F-4D97-AF65-F5344CB8AC3E}">
        <p14:creationId xmlns:p14="http://schemas.microsoft.com/office/powerpoint/2010/main" val="161260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09.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314"/>
            <a:ext cx="9144000" cy="6127668"/>
          </a:xfrm>
          <a:prstGeom prst="rect">
            <a:avLst/>
          </a:prstGeom>
        </p:spPr>
      </p:pic>
    </p:spTree>
    <p:extLst>
      <p:ext uri="{BB962C8B-B14F-4D97-AF65-F5344CB8AC3E}">
        <p14:creationId xmlns:p14="http://schemas.microsoft.com/office/powerpoint/2010/main" val="260233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0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99"/>
            <a:ext cx="9144000" cy="6131859"/>
          </a:xfrm>
          <a:prstGeom prst="rect">
            <a:avLst/>
          </a:prstGeom>
        </p:spPr>
      </p:pic>
    </p:spTree>
    <p:extLst>
      <p:ext uri="{BB962C8B-B14F-4D97-AF65-F5344CB8AC3E}">
        <p14:creationId xmlns:p14="http://schemas.microsoft.com/office/powerpoint/2010/main" val="279171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Emergence of States in </a:t>
            </a:r>
            <a:r>
              <a:rPr lang="en-US" b="1" dirty="0" smtClean="0"/>
              <a:t>Italy</a:t>
            </a:r>
            <a:endParaRPr lang="en-US" dirty="0"/>
          </a:p>
        </p:txBody>
      </p:sp>
      <p:sp>
        <p:nvSpPr>
          <p:cNvPr id="3" name="Content Placeholder 2"/>
          <p:cNvSpPr>
            <a:spLocks noGrp="1"/>
          </p:cNvSpPr>
          <p:nvPr>
            <p:ph idx="1"/>
          </p:nvPr>
        </p:nvSpPr>
        <p:spPr/>
        <p:txBody>
          <a:bodyPr/>
          <a:lstStyle/>
          <a:p>
            <a:pPr lvl="0"/>
            <a:r>
              <a:rPr lang="en-US" b="1" dirty="0" smtClean="0"/>
              <a:t>Thriving </a:t>
            </a:r>
            <a:r>
              <a:rPr lang="en-US" b="1" dirty="0"/>
              <a:t>trade network: </a:t>
            </a:r>
            <a:r>
              <a:rPr lang="en-US" dirty="0"/>
              <a:t>The trade networks that expanded during the Middle Ages helped create a society that was much more urban than the rest of Europe.</a:t>
            </a:r>
          </a:p>
          <a:p>
            <a:pPr lvl="0"/>
            <a:r>
              <a:rPr lang="en-US" b="1" dirty="0"/>
              <a:t>No Centralized Monarchical State: </a:t>
            </a:r>
            <a:r>
              <a:rPr lang="en-US" dirty="0"/>
              <a:t>The lack of a single strong ruler made it possible for a number of Italian states to remain independent.</a:t>
            </a:r>
            <a:r>
              <a:rPr lang="en-US" b="1" dirty="0"/>
              <a:t> </a:t>
            </a:r>
            <a:endParaRPr lang="en-US" dirty="0"/>
          </a:p>
          <a:p>
            <a:endParaRPr lang="en-US" dirty="0"/>
          </a:p>
        </p:txBody>
      </p:sp>
    </p:spTree>
    <p:extLst>
      <p:ext uri="{BB962C8B-B14F-4D97-AF65-F5344CB8AC3E}">
        <p14:creationId xmlns:p14="http://schemas.microsoft.com/office/powerpoint/2010/main" val="420287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States in </a:t>
            </a:r>
            <a:r>
              <a:rPr lang="en-US" b="1" dirty="0" smtClean="0"/>
              <a:t>Italy</a:t>
            </a:r>
            <a:endParaRPr lang="en-US" dirty="0"/>
          </a:p>
        </p:txBody>
      </p:sp>
      <p:sp>
        <p:nvSpPr>
          <p:cNvPr id="3" name="Content Placeholder 2"/>
          <p:cNvSpPr>
            <a:spLocks noGrp="1"/>
          </p:cNvSpPr>
          <p:nvPr>
            <p:ph idx="1"/>
          </p:nvPr>
        </p:nvSpPr>
        <p:spPr/>
        <p:txBody>
          <a:bodyPr>
            <a:normAutofit/>
          </a:bodyPr>
          <a:lstStyle/>
          <a:p>
            <a:pPr lvl="0"/>
            <a:r>
              <a:rPr lang="en-US" b="1" dirty="0" smtClean="0"/>
              <a:t>Milan</a:t>
            </a:r>
            <a:r>
              <a:rPr lang="en-US" b="1" dirty="0"/>
              <a:t>: </a:t>
            </a:r>
            <a:r>
              <a:rPr lang="en-US" dirty="0"/>
              <a:t>Milan lay at the crossroads of trade routes from Italian coastal cities to passes in the Alps. Beginning in 1447, the Sforza family ruled the city and generated enormous revenues by creating an efficient tax system.</a:t>
            </a:r>
          </a:p>
          <a:p>
            <a:pPr lvl="0"/>
            <a:r>
              <a:rPr lang="en-US" b="1" dirty="0"/>
              <a:t>Venice: </a:t>
            </a:r>
            <a:r>
              <a:rPr lang="en-US" dirty="0"/>
              <a:t>Venice was a major port city which traded goods between Asia and Western Europe. Wealthy </a:t>
            </a:r>
            <a:r>
              <a:rPr lang="en-US" dirty="0" smtClean="0"/>
              <a:t>merchant aristocrats </a:t>
            </a:r>
            <a:r>
              <a:rPr lang="en-US" dirty="0"/>
              <a:t>ran the government. The trade empire was very profitable and made Venice an international power.</a:t>
            </a:r>
          </a:p>
          <a:p>
            <a:endParaRPr lang="en-US" dirty="0"/>
          </a:p>
        </p:txBody>
      </p:sp>
    </p:spTree>
    <p:extLst>
      <p:ext uri="{BB962C8B-B14F-4D97-AF65-F5344CB8AC3E}">
        <p14:creationId xmlns:p14="http://schemas.microsoft.com/office/powerpoint/2010/main" val="248536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Emergence of States in Italy</a:t>
            </a:r>
            <a:endParaRPr lang="en-US" dirty="0"/>
          </a:p>
        </p:txBody>
      </p:sp>
      <p:sp>
        <p:nvSpPr>
          <p:cNvPr id="3" name="Content Placeholder 2"/>
          <p:cNvSpPr>
            <a:spLocks noGrp="1"/>
          </p:cNvSpPr>
          <p:nvPr>
            <p:ph idx="1"/>
          </p:nvPr>
        </p:nvSpPr>
        <p:spPr/>
        <p:txBody>
          <a:bodyPr/>
          <a:lstStyle/>
          <a:p>
            <a:pPr lvl="0"/>
            <a:r>
              <a:rPr lang="en-US" b="1" dirty="0"/>
              <a:t>Florence: </a:t>
            </a:r>
            <a:r>
              <a:rPr lang="en-US" dirty="0"/>
              <a:t>Located in the northern region of Tuscany, Florence came under the control of the Medici in 1434.</a:t>
            </a:r>
          </a:p>
          <a:p>
            <a:pPr lvl="0"/>
            <a:r>
              <a:rPr lang="en-US" b="1" dirty="0"/>
              <a:t>Rome: </a:t>
            </a:r>
            <a:r>
              <a:rPr lang="en-US" dirty="0"/>
              <a:t>Rome was the capital of the territories known as the Papal States and was under the control of the Church.</a:t>
            </a:r>
          </a:p>
          <a:p>
            <a:pPr lvl="0"/>
            <a:r>
              <a:rPr lang="en-US" b="1" dirty="0"/>
              <a:t>Naples: </a:t>
            </a:r>
            <a:r>
              <a:rPr lang="en-US" dirty="0"/>
              <a:t>Located in southern Italy, Naples was the only major state in Italy ruled by a hereditary monarchy.</a:t>
            </a:r>
          </a:p>
          <a:p>
            <a:endParaRPr lang="en-US" dirty="0"/>
          </a:p>
        </p:txBody>
      </p:sp>
    </p:spTree>
    <p:extLst>
      <p:ext uri="{BB962C8B-B14F-4D97-AF65-F5344CB8AC3E}">
        <p14:creationId xmlns:p14="http://schemas.microsoft.com/office/powerpoint/2010/main" val="405740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13 at 12.12.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93" y="0"/>
            <a:ext cx="7357672" cy="6858000"/>
          </a:xfrm>
          <a:prstGeom prst="rect">
            <a:avLst/>
          </a:prstGeom>
        </p:spPr>
      </p:pic>
    </p:spTree>
    <p:extLst>
      <p:ext uri="{BB962C8B-B14F-4D97-AF65-F5344CB8AC3E}">
        <p14:creationId xmlns:p14="http://schemas.microsoft.com/office/powerpoint/2010/main" val="1559758479"/>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15</TotalTime>
  <Words>74</Words>
  <Application>Microsoft Macintosh PowerPoint</Application>
  <PresentationFormat>On-screen Show (4:3)</PresentationFormat>
  <Paragraphs>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Revolution</vt:lpstr>
      <vt:lpstr>The Renaissance in Europe</vt:lpstr>
      <vt:lpstr>Characteristics of the Italian Renaissance</vt:lpstr>
      <vt:lpstr>PowerPoint Presentation</vt:lpstr>
      <vt:lpstr>PowerPoint Presentation</vt:lpstr>
      <vt:lpstr>PowerPoint Presentation</vt:lpstr>
      <vt:lpstr>Emergence of States in Italy</vt:lpstr>
      <vt:lpstr>Major States in Italy</vt:lpstr>
      <vt:lpstr>Emergence of States in Italy</vt:lpstr>
      <vt:lpstr>PowerPoint Presentation</vt:lpstr>
      <vt:lpstr>The Italian Wars</vt:lpstr>
      <vt:lpstr>PowerPoint Presentation</vt:lpstr>
      <vt:lpstr>Machiavelli's Views on Political Power</vt:lpstr>
      <vt:lpstr>Social Structure and Lifestyle of the Renaissance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 in Europe</dc:title>
  <dc:creator>Abbie</dc:creator>
  <cp:lastModifiedBy>Abbie</cp:lastModifiedBy>
  <cp:revision>4</cp:revision>
  <dcterms:created xsi:type="dcterms:W3CDTF">2014-02-13T18:06:48Z</dcterms:created>
  <dcterms:modified xsi:type="dcterms:W3CDTF">2014-02-13T18:22:37Z</dcterms:modified>
</cp:coreProperties>
</file>