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7" r:id="rId9"/>
    <p:sldId id="268" r:id="rId10"/>
    <p:sldId id="260" r:id="rId11"/>
    <p:sldId id="259" r:id="rId12"/>
    <p:sldId id="258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C878493-19EF-2E4E-9BFA-2BED2B12CF99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1ACE7C2-7A97-D940-8A1F-E8AACB55E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934200" cy="1914144"/>
          </a:xfrm>
        </p:spPr>
        <p:txBody>
          <a:bodyPr/>
          <a:lstStyle/>
          <a:p>
            <a:r>
              <a:rPr lang="en-US" dirty="0" smtClean="0"/>
              <a:t>Ancient Rome </a:t>
            </a:r>
            <a:br>
              <a:rPr lang="en-US" dirty="0" smtClean="0"/>
            </a:br>
            <a:r>
              <a:rPr lang="en-US" dirty="0" smtClean="0"/>
              <a:t>&amp; The Origin of Christianity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934200" cy="117408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Outcome: The Fall of the Roman Empire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065" y="865142"/>
            <a:ext cx="3669802" cy="2259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3908" y="937419"/>
            <a:ext cx="9407908" cy="5607695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Emperor Constantine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endParaRPr lang="en-US" sz="1800" dirty="0" smtClean="0">
              <a:solidFill>
                <a:srgbClr val="3366FF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sz="2100" b="1" dirty="0" smtClean="0"/>
              <a:t> </a:t>
            </a:r>
            <a:r>
              <a:rPr lang="en-US" sz="2100" b="1" u="sng" dirty="0" smtClean="0">
                <a:solidFill>
                  <a:srgbClr val="3366FF"/>
                </a:solidFill>
              </a:rPr>
              <a:t>Embraced Christianity</a:t>
            </a:r>
            <a:r>
              <a:rPr lang="en-US" sz="2100" dirty="0" smtClean="0"/>
              <a:t> due to vision he had at the battle of </a:t>
            </a:r>
            <a:r>
              <a:rPr lang="en-US" sz="2100" dirty="0" err="1" smtClean="0"/>
              <a:t>Milvian</a:t>
            </a:r>
            <a:r>
              <a:rPr lang="en-US" sz="2100" dirty="0" smtClean="0"/>
              <a:t> Bridge; victory at </a:t>
            </a:r>
            <a:r>
              <a:rPr lang="en-US" sz="2100" dirty="0" err="1" smtClean="0"/>
              <a:t>Milvian</a:t>
            </a:r>
            <a:r>
              <a:rPr lang="en-US" sz="2100" dirty="0" smtClean="0"/>
              <a:t> Bridge made him </a:t>
            </a:r>
            <a:r>
              <a:rPr lang="en-US" sz="2100" b="1" u="sng" dirty="0" smtClean="0">
                <a:solidFill>
                  <a:srgbClr val="3366FF"/>
                </a:solidFill>
              </a:rPr>
              <a:t>sole ruler</a:t>
            </a:r>
            <a:r>
              <a:rPr lang="en-US" sz="2100" dirty="0" smtClean="0"/>
              <a:t> of Rome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 </a:t>
            </a:r>
            <a:r>
              <a:rPr lang="en-US" sz="2300" b="1" u="sng" dirty="0" smtClean="0">
                <a:solidFill>
                  <a:srgbClr val="3366FF"/>
                </a:solidFill>
              </a:rPr>
              <a:t>First Christian Roman emperor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Issued the </a:t>
            </a:r>
            <a:r>
              <a:rPr lang="en-US" sz="2300" b="1" u="sng" dirty="0" smtClean="0">
                <a:solidFill>
                  <a:srgbClr val="3366FF"/>
                </a:solidFill>
              </a:rPr>
              <a:t>Edict</a:t>
            </a:r>
            <a:r>
              <a:rPr lang="en-US" sz="2300" dirty="0" smtClean="0"/>
              <a:t> of </a:t>
            </a:r>
            <a:r>
              <a:rPr lang="en-US" sz="2300" b="1" u="sng" dirty="0" smtClean="0">
                <a:solidFill>
                  <a:srgbClr val="3366FF"/>
                </a:solidFill>
              </a:rPr>
              <a:t>Milan</a:t>
            </a:r>
            <a:r>
              <a:rPr lang="en-US" sz="2300" dirty="0" smtClean="0"/>
              <a:t> which allowed Christians to </a:t>
            </a:r>
            <a:r>
              <a:rPr lang="en-US" sz="2300" b="1" u="sng" dirty="0" smtClean="0">
                <a:solidFill>
                  <a:srgbClr val="3366FF"/>
                </a:solidFill>
              </a:rPr>
              <a:t>worship</a:t>
            </a:r>
            <a:r>
              <a:rPr lang="en-US" sz="2300" b="1" dirty="0" smtClean="0">
                <a:solidFill>
                  <a:srgbClr val="3366FF"/>
                </a:solidFill>
              </a:rPr>
              <a:t> </a:t>
            </a:r>
            <a:r>
              <a:rPr lang="en-US" sz="2300" b="1" u="sng" dirty="0" smtClean="0">
                <a:solidFill>
                  <a:srgbClr val="3366FF"/>
                </a:solidFill>
              </a:rPr>
              <a:t>freely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Moves capital of empire east to </a:t>
            </a:r>
            <a:r>
              <a:rPr lang="en-US" sz="2300" b="1" u="sng" dirty="0" smtClean="0">
                <a:solidFill>
                  <a:srgbClr val="3366FF"/>
                </a:solidFill>
              </a:rPr>
              <a:t>Byzantium</a:t>
            </a:r>
            <a:r>
              <a:rPr lang="en-US" sz="2300" dirty="0" smtClean="0"/>
              <a:t>; builds new city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New city is later renamed </a:t>
            </a:r>
            <a:r>
              <a:rPr lang="en-US" sz="2300" b="1" u="sng" dirty="0" smtClean="0">
                <a:solidFill>
                  <a:srgbClr val="3366FF"/>
                </a:solidFill>
              </a:rPr>
              <a:t>Constantinople</a:t>
            </a:r>
            <a:r>
              <a:rPr lang="en-US" sz="2300" dirty="0" smtClean="0"/>
              <a:t> (in modern day Turkey)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Eastern empire </a:t>
            </a:r>
            <a:r>
              <a:rPr lang="en-US" sz="2300" b="1" u="sng" dirty="0" smtClean="0">
                <a:solidFill>
                  <a:srgbClr val="3366FF"/>
                </a:solidFill>
              </a:rPr>
              <a:t>flourishes</a:t>
            </a:r>
            <a:r>
              <a:rPr lang="en-US" sz="2300" dirty="0" smtClean="0"/>
              <a:t> due to trade and wealth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1462" y="4664542"/>
            <a:ext cx="1544830" cy="188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50" y="4664542"/>
            <a:ext cx="5039896" cy="1971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6650"/>
            <a:ext cx="9144000" cy="5358464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b="1" dirty="0" smtClean="0"/>
              <a:t>Western Empire Crumbles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3366FF"/>
                </a:solidFill>
              </a:rPr>
              <a:t>decline</a:t>
            </a:r>
            <a:r>
              <a:rPr lang="en-US" dirty="0" smtClean="0"/>
              <a:t> of the Western Roman Empire took place over many years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Final collapse was due to: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Worsening </a:t>
            </a:r>
            <a:r>
              <a:rPr lang="en-US" b="1" u="sng" dirty="0" smtClean="0">
                <a:solidFill>
                  <a:srgbClr val="3366FF"/>
                </a:solidFill>
              </a:rPr>
              <a:t>internal</a:t>
            </a:r>
            <a:r>
              <a:rPr lang="en-US" dirty="0" smtClean="0"/>
              <a:t> problems</a:t>
            </a:r>
            <a:endParaRPr lang="en-US" sz="1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The separation of the Western Empire from </a:t>
            </a:r>
            <a:r>
              <a:rPr lang="en-US" u="sng" dirty="0" smtClean="0">
                <a:solidFill>
                  <a:srgbClr val="3366FF"/>
                </a:solidFill>
              </a:rPr>
              <a:t>wealthier East</a:t>
            </a:r>
            <a:endParaRPr lang="en-US" sz="1600" u="sng" dirty="0" smtClean="0">
              <a:solidFill>
                <a:srgbClr val="3366FF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Outside </a:t>
            </a:r>
            <a:r>
              <a:rPr lang="en-US" b="1" dirty="0" smtClean="0">
                <a:solidFill>
                  <a:srgbClr val="3366FF"/>
                </a:solidFill>
              </a:rPr>
              <a:t>invasions</a:t>
            </a:r>
            <a:endParaRPr lang="en-US" sz="1600" b="1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31" y="3496334"/>
            <a:ext cx="4177189" cy="270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0402" y="1186650"/>
            <a:ext cx="9424402" cy="5358464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dirty="0" smtClean="0"/>
              <a:t>Germanic Invasions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Mongol nomads, The Huns, forced </a:t>
            </a:r>
            <a:r>
              <a:rPr lang="en-US" sz="2300" b="1" u="sng" dirty="0" smtClean="0">
                <a:solidFill>
                  <a:srgbClr val="3366FF"/>
                </a:solidFill>
              </a:rPr>
              <a:t>Germanic</a:t>
            </a:r>
            <a:r>
              <a:rPr lang="en-US" sz="2300" dirty="0" smtClean="0"/>
              <a:t> peoples on empire’s borders to push into </a:t>
            </a:r>
            <a:r>
              <a:rPr lang="en-US" sz="2300" b="1" u="sng" dirty="0" smtClean="0">
                <a:solidFill>
                  <a:srgbClr val="3366FF"/>
                </a:solidFill>
              </a:rPr>
              <a:t>Roman</a:t>
            </a:r>
            <a:r>
              <a:rPr lang="en-US" sz="2300" dirty="0" smtClean="0"/>
              <a:t> lands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500" dirty="0" smtClean="0"/>
              <a:t>Last Roman Emperor, </a:t>
            </a:r>
            <a:r>
              <a:rPr lang="en-US" sz="2500" b="1" u="sng" dirty="0" smtClean="0">
                <a:solidFill>
                  <a:srgbClr val="3366FF"/>
                </a:solidFill>
              </a:rPr>
              <a:t>Romulus </a:t>
            </a:r>
            <a:r>
              <a:rPr lang="en-US" sz="2500" b="1" u="sng" dirty="0" err="1" smtClean="0">
                <a:solidFill>
                  <a:srgbClr val="3366FF"/>
                </a:solidFill>
              </a:rPr>
              <a:t>Augustulus</a:t>
            </a:r>
            <a:r>
              <a:rPr lang="en-US" sz="2500" dirty="0" smtClean="0"/>
              <a:t>, ousted by Germanic forces in 476 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362" y="3356327"/>
            <a:ext cx="2338975" cy="328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6" y="3949240"/>
            <a:ext cx="4209649" cy="23377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55488" y="4733494"/>
            <a:ext cx="750488" cy="676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Invasion Routes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8000"/>
          </a:blip>
          <a:srcRect/>
          <a:stretch>
            <a:fillRect/>
          </a:stretch>
        </p:blipFill>
        <p:spPr bwMode="auto">
          <a:xfrm>
            <a:off x="1107349" y="1058436"/>
            <a:ext cx="6917104" cy="55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6650"/>
            <a:ext cx="9144000" cy="5358464"/>
          </a:xfrm>
        </p:spPr>
        <p:txBody>
          <a:bodyPr/>
          <a:lstStyle/>
          <a:p>
            <a:r>
              <a:rPr lang="en-US" b="1" dirty="0" smtClean="0"/>
              <a:t>Result: The </a:t>
            </a:r>
            <a:r>
              <a:rPr lang="en-US" b="1" u="sng" dirty="0" smtClean="0">
                <a:solidFill>
                  <a:srgbClr val="3366FF"/>
                </a:solidFill>
              </a:rPr>
              <a:t>Western</a:t>
            </a:r>
            <a:r>
              <a:rPr lang="en-US" b="1" dirty="0" smtClean="0"/>
              <a:t> Roman Empire was </a:t>
            </a:r>
            <a:r>
              <a:rPr lang="en-US" b="1" u="sng" dirty="0" smtClean="0">
                <a:solidFill>
                  <a:srgbClr val="3366FF"/>
                </a:solidFill>
              </a:rPr>
              <a:t>no more</a:t>
            </a:r>
            <a:r>
              <a:rPr lang="en-US" b="1" dirty="0" smtClean="0"/>
              <a:t> but the </a:t>
            </a:r>
            <a:r>
              <a:rPr lang="en-US" b="1" u="sng" dirty="0" smtClean="0">
                <a:solidFill>
                  <a:srgbClr val="3366FF"/>
                </a:solidFill>
              </a:rPr>
              <a:t>eastern</a:t>
            </a:r>
            <a:r>
              <a:rPr lang="en-US" b="1" dirty="0" smtClean="0"/>
              <a:t> empire </a:t>
            </a:r>
            <a:r>
              <a:rPr lang="en-US" sz="2300" b="1" dirty="0" smtClean="0"/>
              <a:t>would continue to </a:t>
            </a:r>
            <a:r>
              <a:rPr lang="en-US" sz="2300" b="1" u="sng" dirty="0" smtClean="0">
                <a:solidFill>
                  <a:srgbClr val="3366FF"/>
                </a:solidFill>
              </a:rPr>
              <a:t>thrive</a:t>
            </a:r>
            <a:r>
              <a:rPr lang="en-US" sz="2300" b="1" dirty="0" smtClean="0"/>
              <a:t> as a region known today as </a:t>
            </a:r>
            <a:r>
              <a:rPr lang="en-US" sz="2300" b="1" u="sng" dirty="0" smtClean="0">
                <a:solidFill>
                  <a:srgbClr val="3366FF"/>
                </a:solidFill>
              </a:rPr>
              <a:t>Byzantium</a:t>
            </a:r>
            <a:endParaRPr lang="en-US" sz="2300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2328714"/>
            <a:ext cx="8699500" cy="421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6650"/>
            <a:ext cx="9144000" cy="5358464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b="1" dirty="0" smtClean="0"/>
              <a:t>A Century of Crisis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 </a:t>
            </a:r>
            <a:r>
              <a:rPr lang="en-US" sz="2100" b="1" u="sng" dirty="0" err="1" smtClean="0">
                <a:solidFill>
                  <a:srgbClr val="3366FF"/>
                </a:solidFill>
              </a:rPr>
              <a:t>Pax</a:t>
            </a:r>
            <a:r>
              <a:rPr lang="en-US" sz="2100" b="1" u="sng" dirty="0" smtClean="0">
                <a:solidFill>
                  <a:srgbClr val="3366FF"/>
                </a:solidFill>
              </a:rPr>
              <a:t> </a:t>
            </a:r>
            <a:r>
              <a:rPr lang="en-US" sz="2100" b="1" u="sng" dirty="0" err="1" smtClean="0">
                <a:solidFill>
                  <a:srgbClr val="3366FF"/>
                </a:solidFill>
              </a:rPr>
              <a:t>Romana</a:t>
            </a:r>
            <a:r>
              <a:rPr lang="en-US" sz="2100" dirty="0" smtClean="0"/>
              <a:t> came to an end with Marcus Aurelius (AD 161-180)</a:t>
            </a:r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The rulers that followed were unable to manage the large empire and its growing </a:t>
            </a:r>
            <a:r>
              <a:rPr lang="en-US" sz="2100" b="1" u="sng" dirty="0" smtClean="0">
                <a:solidFill>
                  <a:srgbClr val="3366FF"/>
                </a:solidFill>
              </a:rPr>
              <a:t>problems</a:t>
            </a:r>
            <a:r>
              <a:rPr lang="en-US" sz="2100" dirty="0" smtClean="0"/>
              <a:t>.</a:t>
            </a:r>
          </a:p>
          <a:p>
            <a:pPr lvl="1">
              <a:buFont typeface="+mj-lt"/>
              <a:buAutoNum type="alphaLcPeriod"/>
            </a:pPr>
            <a:r>
              <a:rPr lang="en-US" sz="2100" b="1" dirty="0" smtClean="0"/>
              <a:t>Result: The Roman Empire began to </a:t>
            </a:r>
            <a:r>
              <a:rPr lang="en-US" sz="2100" b="1" u="sng" dirty="0" smtClean="0">
                <a:solidFill>
                  <a:srgbClr val="3366FF"/>
                </a:solidFill>
              </a:rPr>
              <a:t>decline</a:t>
            </a:r>
            <a:endParaRPr lang="en-US" sz="2100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94" y="3282103"/>
            <a:ext cx="5472670" cy="343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6650"/>
            <a:ext cx="9144000" cy="5358464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sz="2300" b="1" dirty="0" smtClean="0"/>
              <a:t>Problems</a:t>
            </a:r>
            <a:endParaRPr lang="en-US" sz="2300" dirty="0" smtClean="0"/>
          </a:p>
          <a:p>
            <a:pPr lvl="1">
              <a:buFont typeface="+mj-lt"/>
              <a:buAutoNum type="alphaLcPeriod"/>
            </a:pPr>
            <a:r>
              <a:rPr lang="en-US" sz="2300" b="1" u="sng" dirty="0" smtClean="0">
                <a:solidFill>
                  <a:srgbClr val="3366FF"/>
                </a:solidFill>
              </a:rPr>
              <a:t>Economic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 </a:t>
            </a:r>
            <a:r>
              <a:rPr lang="en-US" sz="2300" b="1" u="sng" dirty="0" smtClean="0">
                <a:solidFill>
                  <a:srgbClr val="3366FF"/>
                </a:solidFill>
              </a:rPr>
              <a:t>Trade</a:t>
            </a:r>
            <a:r>
              <a:rPr lang="en-US" sz="2300" dirty="0" smtClean="0"/>
              <a:t> was disrupted by hostile tribes and pirates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No new gold or silver sources = </a:t>
            </a:r>
            <a:r>
              <a:rPr lang="en-US" sz="2300" b="1" u="sng" dirty="0" smtClean="0">
                <a:solidFill>
                  <a:srgbClr val="3366FF"/>
                </a:solidFill>
              </a:rPr>
              <a:t>raise taxes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Created more money = </a:t>
            </a:r>
            <a:r>
              <a:rPr lang="en-US" sz="2300" b="1" u="sng" dirty="0" smtClean="0">
                <a:solidFill>
                  <a:srgbClr val="3366FF"/>
                </a:solidFill>
              </a:rPr>
              <a:t>inflation</a:t>
            </a:r>
            <a:r>
              <a:rPr lang="en-US" sz="2300" dirty="0" smtClean="0"/>
              <a:t> (bad)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Soil in Italy and Western Europe became increasingly </a:t>
            </a:r>
            <a:r>
              <a:rPr lang="en-US" sz="2300" b="1" u="sng" dirty="0" smtClean="0">
                <a:solidFill>
                  <a:srgbClr val="3366FF"/>
                </a:solidFill>
              </a:rPr>
              <a:t>less fertile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489" y="3806548"/>
            <a:ext cx="3813494" cy="286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2155" y="1186650"/>
            <a:ext cx="9416155" cy="5358464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Political</a:t>
            </a:r>
            <a:endParaRPr lang="en-US" sz="1800" u="sng" dirty="0" smtClean="0">
              <a:solidFill>
                <a:srgbClr val="3366FF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Citizens were losing their </a:t>
            </a:r>
            <a:r>
              <a:rPr lang="en-US" sz="2400" b="1" u="sng" dirty="0" smtClean="0">
                <a:solidFill>
                  <a:srgbClr val="3366FF"/>
                </a:solidFill>
              </a:rPr>
              <a:t>patriotism</a:t>
            </a:r>
            <a:r>
              <a:rPr lang="en-US" sz="2400" dirty="0" smtClean="0"/>
              <a:t> towards Rome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Government began to be controlled by </a:t>
            </a:r>
            <a:r>
              <a:rPr lang="en-US" sz="2400" b="1" u="sng" dirty="0" smtClean="0">
                <a:solidFill>
                  <a:srgbClr val="3366FF"/>
                </a:solidFill>
              </a:rPr>
              <a:t>military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Terrible emperors</a:t>
            </a:r>
            <a:r>
              <a:rPr lang="en-US" sz="2400" dirty="0" smtClean="0"/>
              <a:t> such as Nero, Commodus, &amp; Caligula murdered, raped, and impoverished their people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247" y="3612964"/>
            <a:ext cx="1648015" cy="276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022" y="3612964"/>
            <a:ext cx="2522344" cy="276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9684" y="1186650"/>
            <a:ext cx="9333684" cy="5358464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Social</a:t>
            </a:r>
            <a:endParaRPr lang="en-US" sz="2400" u="sng" dirty="0" smtClean="0">
              <a:solidFill>
                <a:srgbClr val="3366FF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People were slowly losing their </a:t>
            </a:r>
            <a:r>
              <a:rPr lang="en-US" sz="2400" b="1" u="sng" dirty="0" smtClean="0">
                <a:solidFill>
                  <a:srgbClr val="3366FF"/>
                </a:solidFill>
              </a:rPr>
              <a:t>confidence</a:t>
            </a:r>
            <a:r>
              <a:rPr lang="en-US" sz="2400" dirty="0" smtClean="0"/>
              <a:t> in the Empire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Gap between </a:t>
            </a:r>
            <a:r>
              <a:rPr lang="en-US" sz="2400" b="1" u="sng" dirty="0" smtClean="0">
                <a:solidFill>
                  <a:srgbClr val="3366FF"/>
                </a:solidFill>
              </a:rPr>
              <a:t>rich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3366FF"/>
                </a:solidFill>
              </a:rPr>
              <a:t>poor</a:t>
            </a:r>
            <a:r>
              <a:rPr lang="en-US" sz="2400" dirty="0" smtClean="0"/>
              <a:t> was still very wide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Decline in interest in </a:t>
            </a:r>
            <a:r>
              <a:rPr lang="en-US" sz="2400" b="1" u="sng" dirty="0" smtClean="0">
                <a:solidFill>
                  <a:srgbClr val="3366FF"/>
                </a:solidFill>
              </a:rPr>
              <a:t>public affairs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02" y="3151627"/>
            <a:ext cx="5114120" cy="357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425" y="1186650"/>
            <a:ext cx="9358425" cy="5358464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Military</a:t>
            </a:r>
            <a:endParaRPr lang="en-US" sz="2400" u="sng" dirty="0" smtClean="0">
              <a:solidFill>
                <a:srgbClr val="3366FF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Low funds for </a:t>
            </a:r>
            <a:r>
              <a:rPr lang="en-US" sz="2400" b="1" u="sng" dirty="0" smtClean="0">
                <a:solidFill>
                  <a:srgbClr val="3366FF"/>
                </a:solidFill>
              </a:rPr>
              <a:t>defense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Mercenaries</a:t>
            </a:r>
            <a:r>
              <a:rPr lang="en-US" sz="2400" dirty="0" smtClean="0"/>
              <a:t> (foreign soldiers) hired who accepted lower pay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Soldiers were less </a:t>
            </a:r>
            <a:r>
              <a:rPr lang="en-US" sz="2400" b="1" u="sng" dirty="0" smtClean="0">
                <a:solidFill>
                  <a:srgbClr val="3366FF"/>
                </a:solidFill>
              </a:rPr>
              <a:t>disciplined</a:t>
            </a:r>
            <a:r>
              <a:rPr lang="en-US" sz="2400" dirty="0" smtClean="0"/>
              <a:t> and loyal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5367" y="3264842"/>
            <a:ext cx="3266930" cy="312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>
          <a:blip r:embed="rId3">
            <a:lum bright="-5000"/>
          </a:blip>
          <a:srcRect/>
          <a:stretch>
            <a:fillRect/>
          </a:stretch>
        </p:blipFill>
        <p:spPr bwMode="auto">
          <a:xfrm>
            <a:off x="1450463" y="3817357"/>
            <a:ext cx="2549393" cy="203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6650"/>
            <a:ext cx="9144000" cy="5358464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sz="2600" b="1" dirty="0" smtClean="0"/>
              <a:t>Reform Attempted</a:t>
            </a:r>
            <a:endParaRPr lang="en-US" sz="2600" dirty="0" smtClean="0"/>
          </a:p>
          <a:p>
            <a:pPr lvl="1">
              <a:buFont typeface="+mj-lt"/>
              <a:buAutoNum type="alphaLcPeriod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3366FF"/>
                </a:solidFill>
              </a:rPr>
              <a:t>Emperor Diocletian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 smtClean="0"/>
              <a:t>Becomes emperor in 284 AD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 smtClean="0"/>
              <a:t>Ruled with iron fist and limited personal </a:t>
            </a:r>
            <a:r>
              <a:rPr lang="en-US" sz="2200" b="1" u="sng" dirty="0" smtClean="0">
                <a:solidFill>
                  <a:srgbClr val="3366FF"/>
                </a:solidFill>
              </a:rPr>
              <a:t>freedoms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 smtClean="0"/>
              <a:t>Doubled size of </a:t>
            </a:r>
            <a:r>
              <a:rPr lang="en-US" sz="2200" b="1" u="sng" dirty="0" smtClean="0">
                <a:solidFill>
                  <a:srgbClr val="3366FF"/>
                </a:solidFill>
              </a:rPr>
              <a:t>army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 smtClean="0"/>
              <a:t>Sought to control </a:t>
            </a:r>
            <a:r>
              <a:rPr lang="en-US" sz="2200" b="1" u="sng" dirty="0" smtClean="0">
                <a:solidFill>
                  <a:srgbClr val="3366FF"/>
                </a:solidFill>
              </a:rPr>
              <a:t>inflation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 smtClean="0"/>
              <a:t>Divided empire in two: Greek Speaking </a:t>
            </a:r>
            <a:r>
              <a:rPr lang="en-US" sz="2200" b="1" u="sng" dirty="0" smtClean="0">
                <a:solidFill>
                  <a:srgbClr val="3366FF"/>
                </a:solidFill>
              </a:rPr>
              <a:t>East</a:t>
            </a:r>
            <a:r>
              <a:rPr lang="en-US" sz="2200" dirty="0" smtClean="0"/>
              <a:t> &amp; Latin Speaking </a:t>
            </a:r>
            <a:r>
              <a:rPr lang="en-US" sz="2100" b="1" u="sng" dirty="0" smtClean="0">
                <a:solidFill>
                  <a:srgbClr val="3366FF"/>
                </a:solidFill>
              </a:rPr>
              <a:t>West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846" y="1186650"/>
            <a:ext cx="1485837" cy="192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5642"/>
            <a:ext cx="7313613" cy="651474"/>
          </a:xfrm>
        </p:spPr>
        <p:txBody>
          <a:bodyPr/>
          <a:lstStyle/>
          <a:p>
            <a:r>
              <a:rPr lang="en-US" dirty="0" smtClean="0"/>
              <a:t>Split of the Empire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8000"/>
          </a:blip>
          <a:srcRect/>
          <a:stretch>
            <a:fillRect/>
          </a:stretch>
        </p:blipFill>
        <p:spPr bwMode="auto">
          <a:xfrm>
            <a:off x="759312" y="1182541"/>
            <a:ext cx="7743474" cy="52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409"/>
            <a:ext cx="7313613" cy="725693"/>
          </a:xfrm>
        </p:spPr>
        <p:txBody>
          <a:bodyPr/>
          <a:lstStyle/>
          <a:p>
            <a:r>
              <a:rPr lang="en-US" dirty="0" smtClean="0"/>
              <a:t>Emperor Constantine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6354" y="2793064"/>
            <a:ext cx="5023530" cy="34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5" y="1096786"/>
            <a:ext cx="3270930" cy="307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127</TotalTime>
  <Words>449</Words>
  <Application>Microsoft Macintosh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Inkwell</vt:lpstr>
      <vt:lpstr>Ancient Rome  &amp; The Origin of Christianity</vt:lpstr>
      <vt:lpstr>The Fall of the Roman Empire</vt:lpstr>
      <vt:lpstr>The Fall of the Roman Empire</vt:lpstr>
      <vt:lpstr>The Fall of the Roman Empire</vt:lpstr>
      <vt:lpstr>The Fall of the Roman Empire</vt:lpstr>
      <vt:lpstr>The Fall of the Roman Empire</vt:lpstr>
      <vt:lpstr>The Fall of the Roman Empire</vt:lpstr>
      <vt:lpstr>Split of the Empire</vt:lpstr>
      <vt:lpstr>Emperor Constantine</vt:lpstr>
      <vt:lpstr>The Fall of the Roman Empire</vt:lpstr>
      <vt:lpstr>The Fall of the Roman Empire</vt:lpstr>
      <vt:lpstr>The Fall of the Roman Empire</vt:lpstr>
      <vt:lpstr>Invasion Routes</vt:lpstr>
      <vt:lpstr>The Fall of the Roman Empire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  &amp; The Origin of Christianity</dc:title>
  <dc:creator>Karl Sagan</dc:creator>
  <cp:lastModifiedBy>Abbie</cp:lastModifiedBy>
  <cp:revision>5</cp:revision>
  <dcterms:created xsi:type="dcterms:W3CDTF">2011-08-28T18:20:54Z</dcterms:created>
  <dcterms:modified xsi:type="dcterms:W3CDTF">2013-10-23T20:13:02Z</dcterms:modified>
</cp:coreProperties>
</file>