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7" r:id="rId3"/>
    <p:sldId id="259" r:id="rId4"/>
    <p:sldId id="261" r:id="rId5"/>
    <p:sldId id="263" r:id="rId6"/>
    <p:sldId id="260" r:id="rId7"/>
    <p:sldId id="262" r:id="rId8"/>
    <p:sldId id="264" r:id="rId9"/>
    <p:sldId id="265" r:id="rId10"/>
    <p:sldId id="266" r:id="rId11"/>
    <p:sldId id="267" r:id="rId12"/>
    <p:sldId id="268" r:id="rId13"/>
    <p:sldId id="269" r:id="rId14"/>
    <p:sldId id="270" r:id="rId15"/>
    <p:sldId id="271" r:id="rId16"/>
    <p:sldId id="273" r:id="rId17"/>
    <p:sldId id="274" r:id="rId18"/>
    <p:sldId id="275"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3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2545F1E-C3A0-6742-BBB7-1D924BF976E9}" type="datetimeFigureOut">
              <a:rPr lang="en-US" smtClean="0"/>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F2CED-1BE8-994F-B26B-BAAB667B85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45F1E-C3A0-6742-BBB7-1D924BF976E9}" type="datetimeFigureOut">
              <a:rPr lang="en-US" smtClean="0"/>
              <a:t>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F2CED-1BE8-994F-B26B-BAAB667B851B}"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2545F1E-C3A0-6742-BBB7-1D924BF976E9}" type="datetimeFigureOut">
              <a:rPr lang="en-US" smtClean="0"/>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F2CED-1BE8-994F-B26B-BAAB667B851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2545F1E-C3A0-6742-BBB7-1D924BF976E9}" type="datetimeFigureOut">
              <a:rPr lang="en-US" smtClean="0"/>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F2CED-1BE8-994F-B26B-BAAB667B85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2545F1E-C3A0-6742-BBB7-1D924BF976E9}" type="datetimeFigureOut">
              <a:rPr lang="en-US" smtClean="0"/>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F2CED-1BE8-994F-B26B-BAAB667B85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2545F1E-C3A0-6742-BBB7-1D924BF976E9}" type="datetimeFigureOut">
              <a:rPr lang="en-US" smtClean="0"/>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F2CED-1BE8-994F-B26B-BAAB667B851B}"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545F1E-C3A0-6742-BBB7-1D924BF976E9}" type="datetimeFigureOut">
              <a:rPr lang="en-US" smtClean="0"/>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F2CED-1BE8-994F-B26B-BAAB667B85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2545F1E-C3A0-6742-BBB7-1D924BF976E9}" type="datetimeFigureOut">
              <a:rPr lang="en-US" smtClean="0"/>
              <a:t>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F2CED-1BE8-994F-B26B-BAAB667B85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2545F1E-C3A0-6742-BBB7-1D924BF976E9}" type="datetimeFigureOut">
              <a:rPr lang="en-US" smtClean="0"/>
              <a:t>1/22/14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3F2CED-1BE8-994F-B26B-BAAB667B85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2545F1E-C3A0-6742-BBB7-1D924BF976E9}" type="datetimeFigureOut">
              <a:rPr lang="en-US" smtClean="0"/>
              <a:t>1/22/14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3F2CED-1BE8-994F-B26B-BAAB667B85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45F1E-C3A0-6742-BBB7-1D924BF976E9}" type="datetimeFigureOut">
              <a:rPr lang="en-US" smtClean="0"/>
              <a:t>1/22/14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3F2CED-1BE8-994F-B26B-BAAB667B85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45F1E-C3A0-6742-BBB7-1D924BF976E9}" type="datetimeFigureOut">
              <a:rPr lang="en-US" smtClean="0"/>
              <a:t>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F2CED-1BE8-994F-B26B-BAAB667B85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32545F1E-C3A0-6742-BBB7-1D924BF976E9}" type="datetimeFigureOut">
              <a:rPr lang="en-US" smtClean="0"/>
              <a:t>1/22/14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113F2CED-1BE8-994F-B26B-BAAB667B85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World War II</a:t>
            </a:r>
            <a:br>
              <a:rPr lang="en-US" dirty="0" smtClean="0"/>
            </a:br>
            <a:r>
              <a:rPr lang="en-US" dirty="0" smtClean="0"/>
              <a:t>The World in Flames</a:t>
            </a:r>
            <a:endParaRPr lang="en-US" dirty="0"/>
          </a:p>
        </p:txBody>
      </p:sp>
      <p:sp>
        <p:nvSpPr>
          <p:cNvPr id="3" name="Subtitle 2"/>
          <p:cNvSpPr>
            <a:spLocks noGrp="1"/>
          </p:cNvSpPr>
          <p:nvPr>
            <p:ph type="subTitle" idx="1"/>
          </p:nvPr>
        </p:nvSpPr>
        <p:spPr/>
        <p:txBody>
          <a:bodyPr/>
          <a:lstStyle/>
          <a:p>
            <a:r>
              <a:rPr lang="en-US" dirty="0" smtClean="0"/>
              <a:t>Chapter 20</a:t>
            </a:r>
            <a:endParaRPr lang="en-US" dirty="0"/>
          </a:p>
        </p:txBody>
      </p:sp>
    </p:spTree>
    <p:extLst>
      <p:ext uri="{BB962C8B-B14F-4D97-AF65-F5344CB8AC3E}">
        <p14:creationId xmlns:p14="http://schemas.microsoft.com/office/powerpoint/2010/main" val="3414843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Blitzkrieg</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September </a:t>
            </a:r>
            <a:r>
              <a:rPr lang="en-US" dirty="0"/>
              <a:t>1939: Germany invaded </a:t>
            </a:r>
            <a:r>
              <a:rPr lang="en-US" dirty="0" smtClean="0"/>
              <a:t>Poland: </a:t>
            </a:r>
            <a:r>
              <a:rPr lang="en-US" dirty="0"/>
              <a:t> </a:t>
            </a:r>
            <a:r>
              <a:rPr lang="en-US" i="1" dirty="0"/>
              <a:t>blitzkrieg</a:t>
            </a:r>
            <a:r>
              <a:rPr lang="en-US" dirty="0"/>
              <a:t>, meaning “lightning war.” </a:t>
            </a:r>
            <a:endParaRPr lang="en-US" dirty="0" smtClean="0"/>
          </a:p>
          <a:p>
            <a:pPr lvl="1"/>
            <a:r>
              <a:rPr lang="en-US" dirty="0" smtClean="0"/>
              <a:t>army </a:t>
            </a:r>
            <a:r>
              <a:rPr lang="en-US" dirty="0"/>
              <a:t>attacked across land, the </a:t>
            </a:r>
            <a:r>
              <a:rPr lang="en-US" i="1" dirty="0"/>
              <a:t>Luftwaffe</a:t>
            </a:r>
            <a:r>
              <a:rPr lang="en-US" dirty="0"/>
              <a:t>, (</a:t>
            </a:r>
            <a:r>
              <a:rPr lang="en-US" dirty="0" smtClean="0"/>
              <a:t>German </a:t>
            </a:r>
            <a:r>
              <a:rPr lang="en-US" dirty="0"/>
              <a:t>air </a:t>
            </a:r>
            <a:r>
              <a:rPr lang="en-US" dirty="0" smtClean="0"/>
              <a:t>force) </a:t>
            </a:r>
            <a:r>
              <a:rPr lang="en-US" dirty="0"/>
              <a:t>bombed cities, railroads, bridges, and other key </a:t>
            </a:r>
            <a:r>
              <a:rPr lang="en-US" dirty="0" smtClean="0"/>
              <a:t>targets. </a:t>
            </a:r>
          </a:p>
          <a:p>
            <a:pPr lvl="1"/>
            <a:r>
              <a:rPr lang="en-US" dirty="0" smtClean="0"/>
              <a:t>USSR </a:t>
            </a:r>
            <a:r>
              <a:rPr lang="en-US" dirty="0"/>
              <a:t>invaded from the east. Within weeks, the country was divided between Germany </a:t>
            </a:r>
            <a:r>
              <a:rPr lang="en-US" dirty="0" smtClean="0"/>
              <a:t>and </a:t>
            </a:r>
            <a:r>
              <a:rPr lang="en-US" dirty="0"/>
              <a:t>USSR. </a:t>
            </a:r>
          </a:p>
          <a:p>
            <a:pPr lvl="0"/>
            <a:r>
              <a:rPr lang="en-US" dirty="0"/>
              <a:t>May 1940: </a:t>
            </a:r>
            <a:r>
              <a:rPr lang="en-US" dirty="0" smtClean="0"/>
              <a:t>new </a:t>
            </a:r>
            <a:r>
              <a:rPr lang="en-US" dirty="0"/>
              <a:t>blitzkrieg, invading the Netherlands, Luxembourg, and Belgium. </a:t>
            </a:r>
            <a:endParaRPr lang="en-US" dirty="0" smtClean="0"/>
          </a:p>
          <a:p>
            <a:pPr lvl="1"/>
            <a:r>
              <a:rPr lang="en-US" dirty="0" smtClean="0"/>
              <a:t>British </a:t>
            </a:r>
            <a:r>
              <a:rPr lang="en-US" dirty="0"/>
              <a:t>and French troops rallied to defend Belgium, but German forces swept through French lines into northern France.</a:t>
            </a:r>
          </a:p>
          <a:p>
            <a:pPr lvl="0"/>
            <a:r>
              <a:rPr lang="en-US" dirty="0"/>
              <a:t>June 1940: The Allied </a:t>
            </a:r>
            <a:r>
              <a:rPr lang="en-US" dirty="0" smtClean="0"/>
              <a:t>forces became </a:t>
            </a:r>
            <a:r>
              <a:rPr lang="en-US" dirty="0"/>
              <a:t>trapped in Belgium</a:t>
            </a:r>
            <a:r>
              <a:rPr lang="en-US" dirty="0" smtClean="0"/>
              <a:t>.</a:t>
            </a:r>
          </a:p>
          <a:p>
            <a:pPr lvl="1"/>
            <a:r>
              <a:rPr lang="en-US" dirty="0" smtClean="0"/>
              <a:t> Allied </a:t>
            </a:r>
            <a:r>
              <a:rPr lang="en-US" dirty="0"/>
              <a:t>forces successfully evacuated from Dunkirk. </a:t>
            </a:r>
          </a:p>
          <a:p>
            <a:pPr lvl="1"/>
            <a:r>
              <a:rPr lang="en-US" dirty="0" smtClean="0"/>
              <a:t>German </a:t>
            </a:r>
            <a:r>
              <a:rPr lang="en-US" dirty="0"/>
              <a:t>forces overwhelmed France.</a:t>
            </a:r>
          </a:p>
          <a:p>
            <a:pPr lvl="0"/>
            <a:r>
              <a:rPr lang="en-US" dirty="0"/>
              <a:t>June 22, 1940: France surrendered. Hitler installed Marshal Philippe </a:t>
            </a:r>
            <a:r>
              <a:rPr lang="en-US" dirty="0" err="1"/>
              <a:t>Pétain</a:t>
            </a:r>
            <a:r>
              <a:rPr lang="en-US" dirty="0"/>
              <a:t> as leader of the new Vichy government.</a:t>
            </a:r>
          </a:p>
          <a:p>
            <a:endParaRPr lang="en-US" dirty="0"/>
          </a:p>
        </p:txBody>
      </p:sp>
    </p:spTree>
    <p:extLst>
      <p:ext uri="{BB962C8B-B14F-4D97-AF65-F5344CB8AC3E}">
        <p14:creationId xmlns:p14="http://schemas.microsoft.com/office/powerpoint/2010/main" val="1340234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French and British </a:t>
            </a:r>
            <a:r>
              <a:rPr lang="en-US" b="1" dirty="0" smtClean="0"/>
              <a:t>Defiance</a:t>
            </a:r>
            <a:endParaRPr lang="en-US" dirty="0"/>
          </a:p>
        </p:txBody>
      </p:sp>
      <p:sp>
        <p:nvSpPr>
          <p:cNvPr id="3" name="Content Placeholder 2"/>
          <p:cNvSpPr>
            <a:spLocks noGrp="1"/>
          </p:cNvSpPr>
          <p:nvPr>
            <p:ph idx="1"/>
          </p:nvPr>
        </p:nvSpPr>
        <p:spPr/>
        <p:txBody>
          <a:bodyPr>
            <a:normAutofit/>
          </a:bodyPr>
          <a:lstStyle/>
          <a:p>
            <a:pPr lvl="0"/>
            <a:r>
              <a:rPr lang="en-US" dirty="0" smtClean="0"/>
              <a:t>Charles </a:t>
            </a:r>
            <a:r>
              <a:rPr lang="en-US" dirty="0"/>
              <a:t>de Gaulle refused to acknowledge French surrender. </a:t>
            </a:r>
          </a:p>
          <a:p>
            <a:pPr lvl="1"/>
            <a:r>
              <a:rPr lang="en-US" dirty="0" smtClean="0"/>
              <a:t>led </a:t>
            </a:r>
            <a:r>
              <a:rPr lang="en-US" dirty="0"/>
              <a:t>the French resistance forces to Algiers, where the forces of Free France continued to fight.</a:t>
            </a:r>
          </a:p>
          <a:p>
            <a:pPr lvl="0"/>
            <a:r>
              <a:rPr lang="en-US" dirty="0"/>
              <a:t>Winston Churchill declared that Britain would not surrender to German aggression.</a:t>
            </a:r>
          </a:p>
          <a:p>
            <a:pPr lvl="0"/>
            <a:r>
              <a:rPr lang="en-US" dirty="0"/>
              <a:t>The </a:t>
            </a:r>
            <a:r>
              <a:rPr lang="en-US" i="1" dirty="0"/>
              <a:t>Luftwaffe</a:t>
            </a:r>
            <a:r>
              <a:rPr lang="en-US" dirty="0"/>
              <a:t> began a bombing campaign against Britain and fought the British Royal Air Force. Following the </a:t>
            </a:r>
            <a:r>
              <a:rPr lang="en-US" u="sng" dirty="0"/>
              <a:t>Battle of Britain</a:t>
            </a:r>
            <a:r>
              <a:rPr lang="en-US" dirty="0"/>
              <a:t>, Hitler abandoned the planned invasion of the island.</a:t>
            </a:r>
          </a:p>
          <a:p>
            <a:endParaRPr lang="en-US" dirty="0"/>
          </a:p>
        </p:txBody>
      </p:sp>
    </p:spTree>
    <p:extLst>
      <p:ext uri="{BB962C8B-B14F-4D97-AF65-F5344CB8AC3E}">
        <p14:creationId xmlns:p14="http://schemas.microsoft.com/office/powerpoint/2010/main" val="2489527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Maginot Line</a:t>
            </a:r>
            <a:endParaRPr lang="en-US" dirty="0"/>
          </a:p>
        </p:txBody>
      </p:sp>
      <p:sp>
        <p:nvSpPr>
          <p:cNvPr id="3" name="Content Placeholder 2"/>
          <p:cNvSpPr>
            <a:spLocks noGrp="1"/>
          </p:cNvSpPr>
          <p:nvPr>
            <p:ph idx="1"/>
          </p:nvPr>
        </p:nvSpPr>
        <p:spPr/>
        <p:txBody>
          <a:bodyPr>
            <a:normAutofit/>
          </a:bodyPr>
          <a:lstStyle/>
          <a:p>
            <a:pPr fontAlgn="base"/>
            <a:r>
              <a:rPr lang="en-US" dirty="0" smtClean="0"/>
              <a:t>Maginot </a:t>
            </a:r>
            <a:r>
              <a:rPr lang="en-US" dirty="0"/>
              <a:t>Line was a series of fortifications constructed across northeastern France to defend against German invasion. </a:t>
            </a:r>
            <a:endParaRPr lang="en-US" dirty="0" smtClean="0"/>
          </a:p>
          <a:p>
            <a:pPr lvl="1" fontAlgn="base"/>
            <a:r>
              <a:rPr lang="en-US" dirty="0" smtClean="0"/>
              <a:t>Built </a:t>
            </a:r>
            <a:r>
              <a:rPr lang="en-US" dirty="0"/>
              <a:t>from concrete, the barrier was designed to prevent attack and support French troops. It included arsenals, living quarters, called bunkers, and underground rail lines. </a:t>
            </a:r>
            <a:endParaRPr lang="en-US" dirty="0" smtClean="0"/>
          </a:p>
          <a:p>
            <a:pPr lvl="1" fontAlgn="base"/>
            <a:r>
              <a:rPr lang="en-US" dirty="0" smtClean="0"/>
              <a:t>However</a:t>
            </a:r>
            <a:r>
              <a:rPr lang="en-US" dirty="0"/>
              <a:t>, the Germans did not attack from the northeast. T</a:t>
            </a:r>
            <a:r>
              <a:rPr lang="en-US" dirty="0" smtClean="0"/>
              <a:t>hey </a:t>
            </a:r>
            <a:r>
              <a:rPr lang="en-US" dirty="0"/>
              <a:t>attacked through Belgium, skirting the Maginot Line and entering France from the north, where the French were unprepared.</a:t>
            </a:r>
          </a:p>
          <a:p>
            <a:pPr marL="0" indent="0">
              <a:buNone/>
            </a:pPr>
            <a:endParaRPr lang="en-US" dirty="0"/>
          </a:p>
          <a:p>
            <a:endParaRPr lang="en-US" dirty="0"/>
          </a:p>
        </p:txBody>
      </p:sp>
    </p:spTree>
    <p:extLst>
      <p:ext uri="{BB962C8B-B14F-4D97-AF65-F5344CB8AC3E}">
        <p14:creationId xmlns:p14="http://schemas.microsoft.com/office/powerpoint/2010/main" val="3313084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American </a:t>
            </a:r>
            <a:r>
              <a:rPr lang="en-US" b="1" dirty="0" smtClean="0"/>
              <a:t>Neutrality</a:t>
            </a:r>
            <a:endParaRPr lang="en-US" dirty="0"/>
          </a:p>
        </p:txBody>
      </p:sp>
      <p:sp>
        <p:nvSpPr>
          <p:cNvPr id="3" name="Content Placeholder 2"/>
          <p:cNvSpPr>
            <a:spLocks noGrp="1"/>
          </p:cNvSpPr>
          <p:nvPr>
            <p:ph idx="1"/>
          </p:nvPr>
        </p:nvSpPr>
        <p:spPr/>
        <p:txBody>
          <a:bodyPr>
            <a:normAutofit/>
          </a:bodyPr>
          <a:lstStyle/>
          <a:p>
            <a:pPr lvl="0"/>
            <a:r>
              <a:rPr lang="en-US" b="1" dirty="0" smtClean="0"/>
              <a:t>War </a:t>
            </a:r>
            <a:r>
              <a:rPr lang="en-US" b="1" dirty="0"/>
              <a:t>Fatigue</a:t>
            </a:r>
            <a:r>
              <a:rPr lang="en-US" dirty="0"/>
              <a:t> </a:t>
            </a:r>
            <a:r>
              <a:rPr lang="en-US" dirty="0" smtClean="0"/>
              <a:t>Too much $ and lives</a:t>
            </a:r>
          </a:p>
          <a:p>
            <a:pPr lvl="1"/>
            <a:r>
              <a:rPr lang="en-US" dirty="0" smtClean="0"/>
              <a:t>did </a:t>
            </a:r>
            <a:r>
              <a:rPr lang="en-US" dirty="0"/>
              <a:t>not want to get involved in another world war.</a:t>
            </a:r>
          </a:p>
          <a:p>
            <a:pPr lvl="0"/>
            <a:r>
              <a:rPr lang="en-US" b="1" dirty="0"/>
              <a:t>International Debt</a:t>
            </a:r>
            <a:r>
              <a:rPr lang="en-US" dirty="0"/>
              <a:t> Former allies </a:t>
            </a:r>
            <a:r>
              <a:rPr lang="en-US" dirty="0" smtClean="0"/>
              <a:t>had </a:t>
            </a:r>
            <a:r>
              <a:rPr lang="en-US" dirty="0"/>
              <a:t>not repaid much of the war debt owed to the United States. </a:t>
            </a:r>
            <a:endParaRPr lang="en-US" dirty="0" smtClean="0"/>
          </a:p>
          <a:p>
            <a:pPr lvl="0"/>
            <a:r>
              <a:rPr lang="en-US" b="1" dirty="0" smtClean="0"/>
              <a:t>Nye Committee</a:t>
            </a:r>
            <a:r>
              <a:rPr lang="en-US" dirty="0"/>
              <a:t>:</a:t>
            </a:r>
            <a:r>
              <a:rPr lang="en-US" dirty="0" smtClean="0"/>
              <a:t> </a:t>
            </a:r>
            <a:r>
              <a:rPr lang="en-US" dirty="0"/>
              <a:t>Senator Gerald </a:t>
            </a:r>
            <a:r>
              <a:rPr lang="en-US" dirty="0" smtClean="0"/>
              <a:t>Nye (R) ND</a:t>
            </a:r>
          </a:p>
          <a:p>
            <a:pPr lvl="1"/>
            <a:r>
              <a:rPr lang="en-US" dirty="0" smtClean="0"/>
              <a:t>committee </a:t>
            </a:r>
            <a:r>
              <a:rPr lang="en-US" dirty="0"/>
              <a:t>reported that many arms manufacturers had profited greatly from World War I. L</a:t>
            </a:r>
            <a:r>
              <a:rPr lang="en-US" dirty="0" smtClean="0"/>
              <a:t>ed </a:t>
            </a:r>
            <a:r>
              <a:rPr lang="en-US" dirty="0"/>
              <a:t>many Americans to think that they fought in World War I to benefit arms companies and disinclined them to support World War II.</a:t>
            </a:r>
          </a:p>
          <a:p>
            <a:endParaRPr lang="en-US" dirty="0"/>
          </a:p>
        </p:txBody>
      </p:sp>
    </p:spTree>
    <p:extLst>
      <p:ext uri="{BB962C8B-B14F-4D97-AF65-F5344CB8AC3E}">
        <p14:creationId xmlns:p14="http://schemas.microsoft.com/office/powerpoint/2010/main" val="2269843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Neutrality </a:t>
            </a:r>
            <a:r>
              <a:rPr lang="en-US" b="1" dirty="0" smtClean="0"/>
              <a:t>Acts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smtClean="0"/>
              <a:t>1935</a:t>
            </a:r>
            <a:r>
              <a:rPr lang="en-US" dirty="0"/>
              <a:t>: In response </a:t>
            </a:r>
            <a:r>
              <a:rPr lang="en-US" dirty="0" smtClean="0"/>
              <a:t>to </a:t>
            </a:r>
            <a:r>
              <a:rPr lang="en-US" dirty="0"/>
              <a:t>Nye Committee, this first act prohibited Americans from selling arms to countries at war.</a:t>
            </a:r>
          </a:p>
          <a:p>
            <a:pPr lvl="0"/>
            <a:r>
              <a:rPr lang="en-US" b="1" dirty="0"/>
              <a:t>1936</a:t>
            </a:r>
            <a:r>
              <a:rPr lang="en-US" dirty="0"/>
              <a:t>: Following </a:t>
            </a:r>
            <a:r>
              <a:rPr lang="en-US" dirty="0" smtClean="0"/>
              <a:t>onset </a:t>
            </a:r>
            <a:r>
              <a:rPr lang="en-US" dirty="0"/>
              <a:t>of the Spanish Civil War</a:t>
            </a:r>
            <a:r>
              <a:rPr lang="en-US" dirty="0" smtClean="0"/>
              <a:t>, </a:t>
            </a:r>
            <a:r>
              <a:rPr lang="en-US" dirty="0"/>
              <a:t>prohibited Americans from selling arms to either side fighting in a civil war.</a:t>
            </a:r>
          </a:p>
          <a:p>
            <a:pPr lvl="0"/>
            <a:r>
              <a:rPr lang="en-US" b="1" dirty="0"/>
              <a:t>1937</a:t>
            </a:r>
            <a:r>
              <a:rPr lang="en-US" dirty="0"/>
              <a:t>: After Germany, Italy, and Japan allied as the Axis Powers, this act again banned the sale of arms to countries at war. It also required U.S. companies to sell nonmilitary supplies to warring countries only on a cash-and-carry basis to prevent attacks on U.S. ships and ensure payment.</a:t>
            </a:r>
          </a:p>
          <a:p>
            <a:endParaRPr lang="en-US" dirty="0"/>
          </a:p>
        </p:txBody>
      </p:sp>
    </p:spTree>
    <p:extLst>
      <p:ext uri="{BB962C8B-B14F-4D97-AF65-F5344CB8AC3E}">
        <p14:creationId xmlns:p14="http://schemas.microsoft.com/office/powerpoint/2010/main" val="548519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Roosevelt’s </a:t>
            </a:r>
            <a:r>
              <a:rPr lang="en-US" b="1" dirty="0" smtClean="0"/>
              <a:t>Internationalism</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During </a:t>
            </a:r>
            <a:r>
              <a:rPr lang="en-US" dirty="0"/>
              <a:t>the 1930s, </a:t>
            </a:r>
            <a:r>
              <a:rPr lang="en-US" dirty="0" smtClean="0"/>
              <a:t>Roosevelt </a:t>
            </a:r>
            <a:r>
              <a:rPr lang="en-US" dirty="0"/>
              <a:t>focused on </a:t>
            </a:r>
            <a:r>
              <a:rPr lang="en-US" dirty="0" smtClean="0"/>
              <a:t>Great </a:t>
            </a:r>
            <a:r>
              <a:rPr lang="en-US" dirty="0"/>
              <a:t>Depression with his New Deal </a:t>
            </a:r>
            <a:r>
              <a:rPr lang="en-US" dirty="0" smtClean="0"/>
              <a:t>legislation</a:t>
            </a:r>
            <a:endParaRPr lang="en-US" dirty="0"/>
          </a:p>
          <a:p>
            <a:pPr lvl="0"/>
            <a:r>
              <a:rPr lang="en-US" dirty="0" smtClean="0"/>
              <a:t>Roosevelt </a:t>
            </a:r>
            <a:r>
              <a:rPr lang="en-US" dirty="0"/>
              <a:t>supported </a:t>
            </a:r>
            <a:r>
              <a:rPr lang="en-US" dirty="0" smtClean="0"/>
              <a:t>internationalism</a:t>
            </a:r>
          </a:p>
          <a:p>
            <a:pPr lvl="1"/>
            <a:r>
              <a:rPr lang="en-US" dirty="0" smtClean="0"/>
              <a:t>international </a:t>
            </a:r>
            <a:r>
              <a:rPr lang="en-US" dirty="0"/>
              <a:t>trade generated prosperity and encouraged peaceful resolution to </a:t>
            </a:r>
            <a:r>
              <a:rPr lang="en-US" dirty="0" smtClean="0"/>
              <a:t>conflicts</a:t>
            </a:r>
            <a:endParaRPr lang="en-US" dirty="0"/>
          </a:p>
          <a:p>
            <a:pPr lvl="0"/>
            <a:r>
              <a:rPr lang="en-US" dirty="0"/>
              <a:t>O</a:t>
            </a:r>
            <a:r>
              <a:rPr lang="en-US" dirty="0" smtClean="0"/>
              <a:t>pposed </a:t>
            </a:r>
            <a:r>
              <a:rPr lang="en-US" dirty="0"/>
              <a:t>but did not veto the Neutrality Acts.</a:t>
            </a:r>
          </a:p>
          <a:p>
            <a:pPr lvl="0"/>
            <a:r>
              <a:rPr lang="en-US" dirty="0"/>
              <a:t>Roosevelt authorized </a:t>
            </a:r>
            <a:r>
              <a:rPr lang="en-US" dirty="0" smtClean="0"/>
              <a:t>sale </a:t>
            </a:r>
            <a:r>
              <a:rPr lang="en-US" dirty="0"/>
              <a:t>of arms to China when Japan invaded the country in 1937</a:t>
            </a:r>
            <a:r>
              <a:rPr lang="en-US" dirty="0" smtClean="0"/>
              <a:t>.</a:t>
            </a:r>
          </a:p>
          <a:p>
            <a:pPr lvl="1"/>
            <a:r>
              <a:rPr lang="en-US" dirty="0"/>
              <a:t>C</a:t>
            </a:r>
            <a:r>
              <a:rPr lang="en-US" dirty="0" smtClean="0"/>
              <a:t>laimed </a:t>
            </a:r>
            <a:r>
              <a:rPr lang="en-US" dirty="0"/>
              <a:t>the Neutrality Acts did not apply because Japan had not declared war on China.</a:t>
            </a:r>
          </a:p>
          <a:p>
            <a:endParaRPr lang="en-US" dirty="0"/>
          </a:p>
        </p:txBody>
      </p:sp>
    </p:spTree>
    <p:extLst>
      <p:ext uri="{BB962C8B-B14F-4D97-AF65-F5344CB8AC3E}">
        <p14:creationId xmlns:p14="http://schemas.microsoft.com/office/powerpoint/2010/main" val="2154735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Neutrality </a:t>
            </a:r>
            <a:r>
              <a:rPr lang="en-US" b="1" dirty="0" smtClean="0"/>
              <a:t>Acts</a:t>
            </a:r>
            <a:endParaRPr lang="en-US" dirty="0"/>
          </a:p>
        </p:txBody>
      </p:sp>
      <p:sp>
        <p:nvSpPr>
          <p:cNvPr id="3" name="Content Placeholder 2"/>
          <p:cNvSpPr>
            <a:spLocks noGrp="1"/>
          </p:cNvSpPr>
          <p:nvPr>
            <p:ph idx="1"/>
          </p:nvPr>
        </p:nvSpPr>
        <p:spPr>
          <a:xfrm>
            <a:off x="457200" y="1600200"/>
            <a:ext cx="8229600" cy="4986867"/>
          </a:xfrm>
        </p:spPr>
        <p:txBody>
          <a:bodyPr>
            <a:normAutofit fontScale="77500" lnSpcReduction="20000"/>
          </a:bodyPr>
          <a:lstStyle/>
          <a:p>
            <a:pPr lvl="0"/>
            <a:r>
              <a:rPr lang="en-US" dirty="0" smtClean="0"/>
              <a:t>1939</a:t>
            </a:r>
            <a:r>
              <a:rPr lang="en-US" dirty="0"/>
              <a:t>: Neutrality Act allowed the sale of weapons on a cash-and-carry basis only.</a:t>
            </a:r>
          </a:p>
          <a:p>
            <a:pPr lvl="0"/>
            <a:r>
              <a:rPr lang="en-US" dirty="0"/>
              <a:t>Spring 1940: </a:t>
            </a:r>
            <a:r>
              <a:rPr lang="en-US" dirty="0" smtClean="0"/>
              <a:t>Destroyers</a:t>
            </a:r>
            <a:r>
              <a:rPr lang="en-US" dirty="0"/>
              <a:t>-for-Bases </a:t>
            </a:r>
            <a:r>
              <a:rPr lang="en-US" dirty="0" smtClean="0"/>
              <a:t>- Britain </a:t>
            </a:r>
            <a:r>
              <a:rPr lang="en-US" dirty="0"/>
              <a:t>received 50 old U.S. destroyers in exchange for the right to build American bases on British soil.</a:t>
            </a:r>
          </a:p>
          <a:p>
            <a:pPr lvl="0"/>
            <a:r>
              <a:rPr lang="en-US" dirty="0"/>
              <a:t>July 1940: Congress </a:t>
            </a:r>
            <a:r>
              <a:rPr lang="en-US" dirty="0" smtClean="0"/>
              <a:t>authorized </a:t>
            </a:r>
            <a:r>
              <a:rPr lang="en-US" dirty="0"/>
              <a:t>embargo against Japan.</a:t>
            </a:r>
          </a:p>
          <a:p>
            <a:pPr lvl="0"/>
            <a:r>
              <a:rPr lang="en-US" dirty="0"/>
              <a:t>March 1941</a:t>
            </a:r>
            <a:r>
              <a:rPr lang="en-US" dirty="0" smtClean="0"/>
              <a:t>: </a:t>
            </a:r>
            <a:r>
              <a:rPr lang="en-US" dirty="0"/>
              <a:t>Lend-Lease Act, </a:t>
            </a:r>
            <a:r>
              <a:rPr lang="en-US" dirty="0" smtClean="0"/>
              <a:t>allowed </a:t>
            </a:r>
            <a:r>
              <a:rPr lang="en-US" dirty="0"/>
              <a:t>U.S</a:t>
            </a:r>
            <a:r>
              <a:rPr lang="en-US" dirty="0" smtClean="0"/>
              <a:t>. </a:t>
            </a:r>
            <a:r>
              <a:rPr lang="en-US" dirty="0"/>
              <a:t>to lend or lease arms to countries deemed “vital to the defense of the United States.”</a:t>
            </a:r>
          </a:p>
          <a:p>
            <a:pPr lvl="0"/>
            <a:r>
              <a:rPr lang="en-US" dirty="0"/>
              <a:t>April 1941:Hemispheric Defense </a:t>
            </a:r>
            <a:r>
              <a:rPr lang="en-US" dirty="0" smtClean="0"/>
              <a:t>Zone: </a:t>
            </a:r>
            <a:r>
              <a:rPr lang="en-US" dirty="0"/>
              <a:t>western half of the Atlantic Ocean to </a:t>
            </a:r>
            <a:r>
              <a:rPr lang="en-US" dirty="0" smtClean="0"/>
              <a:t>be neutral, </a:t>
            </a:r>
            <a:r>
              <a:rPr lang="en-US" dirty="0"/>
              <a:t>and ordered the U.S. Navy to disclose the location of any German </a:t>
            </a:r>
            <a:r>
              <a:rPr lang="en-US" dirty="0" smtClean="0"/>
              <a:t>submarines to </a:t>
            </a:r>
            <a:r>
              <a:rPr lang="en-US" dirty="0"/>
              <a:t>the British.</a:t>
            </a:r>
          </a:p>
          <a:p>
            <a:pPr lvl="0"/>
            <a:r>
              <a:rPr lang="en-US" dirty="0"/>
              <a:t>August 1941: Roosevelt and Churchill </a:t>
            </a:r>
            <a:r>
              <a:rPr lang="en-US" dirty="0" smtClean="0"/>
              <a:t>signed </a:t>
            </a:r>
            <a:r>
              <a:rPr lang="en-US" dirty="0"/>
              <a:t>Atlantic Charter, committing the United States and Britain to postwar security, peace, free trade, and freedom of the seas.</a:t>
            </a:r>
          </a:p>
          <a:p>
            <a:endParaRPr lang="en-US" dirty="0"/>
          </a:p>
        </p:txBody>
      </p:sp>
    </p:spTree>
    <p:extLst>
      <p:ext uri="{BB962C8B-B14F-4D97-AF65-F5344CB8AC3E}">
        <p14:creationId xmlns:p14="http://schemas.microsoft.com/office/powerpoint/2010/main" val="2910192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Embargo on </a:t>
            </a:r>
            <a:r>
              <a:rPr lang="en-US" b="1" dirty="0" smtClean="0"/>
              <a:t>Japan</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1939</a:t>
            </a:r>
            <a:r>
              <a:rPr lang="en-US" dirty="0"/>
              <a:t>: As Britain moved its forces to the Atlantic, it left its colonies along the Pacific vulnerable to attack from Japan. Japan had embarked on expansionist policies to gain more resources.</a:t>
            </a:r>
          </a:p>
          <a:p>
            <a:pPr lvl="0"/>
            <a:r>
              <a:rPr lang="en-US" dirty="0"/>
              <a:t>1940: Roosevelt restricted the sale of airplane fuel and scrap iron to pressure Japan to pull out of China and to deter Japan from invading British colonies. Japan responded by joining the Axis Powers.</a:t>
            </a:r>
          </a:p>
          <a:p>
            <a:pPr lvl="0"/>
            <a:r>
              <a:rPr lang="en-US" dirty="0"/>
              <a:t>1941</a:t>
            </a:r>
            <a:r>
              <a:rPr lang="en-US" dirty="0" smtClean="0"/>
              <a:t>: US </a:t>
            </a:r>
            <a:r>
              <a:rPr lang="en-US" dirty="0"/>
              <a:t>granted lend-lease aid to China to keep Japan bogged </a:t>
            </a:r>
            <a:r>
              <a:rPr lang="en-US" dirty="0" smtClean="0"/>
              <a:t>down, </a:t>
            </a:r>
            <a:r>
              <a:rPr lang="en-US" dirty="0"/>
              <a:t>but Japan continued </a:t>
            </a:r>
            <a:r>
              <a:rPr lang="en-US" dirty="0" smtClean="0"/>
              <a:t>with </a:t>
            </a:r>
            <a:r>
              <a:rPr lang="en-US" dirty="0"/>
              <a:t>plans to invade French holdings in Indochina.</a:t>
            </a:r>
          </a:p>
          <a:p>
            <a:pPr lvl="0"/>
            <a:r>
              <a:rPr lang="en-US" dirty="0"/>
              <a:t>1941: </a:t>
            </a:r>
            <a:r>
              <a:rPr lang="en-US" dirty="0" smtClean="0"/>
              <a:t>US </a:t>
            </a:r>
            <a:r>
              <a:rPr lang="en-US" dirty="0"/>
              <a:t>froze Japanese assets, stopped oil shipments to Japan, and sent additional forces </a:t>
            </a:r>
            <a:r>
              <a:rPr lang="en-US" dirty="0" smtClean="0"/>
              <a:t>to </a:t>
            </a:r>
            <a:r>
              <a:rPr lang="en-US" dirty="0"/>
              <a:t>Philippines.</a:t>
            </a:r>
          </a:p>
          <a:p>
            <a:pPr lvl="0"/>
            <a:r>
              <a:rPr lang="en-US" dirty="0"/>
              <a:t>1941: Japan </a:t>
            </a:r>
            <a:r>
              <a:rPr lang="en-US" dirty="0" smtClean="0"/>
              <a:t>plans invasion </a:t>
            </a:r>
            <a:r>
              <a:rPr lang="en-US" dirty="0"/>
              <a:t>of French, British, and Dutch colonies. Japan also planned to attack Pearl Harbor and the Philippines.</a:t>
            </a:r>
          </a:p>
          <a:p>
            <a:endParaRPr lang="en-US" dirty="0"/>
          </a:p>
        </p:txBody>
      </p:sp>
    </p:spTree>
    <p:extLst>
      <p:ext uri="{BB962C8B-B14F-4D97-AF65-F5344CB8AC3E}">
        <p14:creationId xmlns:p14="http://schemas.microsoft.com/office/powerpoint/2010/main" val="2610220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Pearl </a:t>
            </a:r>
            <a:r>
              <a:rPr lang="en-US" b="1" dirty="0" smtClean="0"/>
              <a:t>Harbor</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December </a:t>
            </a:r>
            <a:r>
              <a:rPr lang="en-US" dirty="0"/>
              <a:t>7, 1941: Japan attacked the Pearl Harbor naval base in Hawaii.</a:t>
            </a:r>
          </a:p>
          <a:p>
            <a:pPr lvl="0"/>
            <a:r>
              <a:rPr lang="en-US" dirty="0"/>
              <a:t>U.S. forces had been anticipating a Japanese attack—but not on Pearl Harbor because of its great distance.</a:t>
            </a:r>
          </a:p>
          <a:p>
            <a:pPr lvl="0"/>
            <a:r>
              <a:rPr lang="en-US" dirty="0"/>
              <a:t>The attack killed 2,403 Americans and destroyed or severely damaged numerous battleships and other naval vessels.</a:t>
            </a:r>
          </a:p>
          <a:p>
            <a:pPr lvl="0"/>
            <a:r>
              <a:rPr lang="en-US" dirty="0"/>
              <a:t>The next day, Roosevelt asked Congress to declare war.</a:t>
            </a:r>
          </a:p>
          <a:p>
            <a:endParaRPr lang="en-US" dirty="0"/>
          </a:p>
        </p:txBody>
      </p:sp>
    </p:spTree>
    <p:extLst>
      <p:ext uri="{BB962C8B-B14F-4D97-AF65-F5344CB8AC3E}">
        <p14:creationId xmlns:p14="http://schemas.microsoft.com/office/powerpoint/2010/main" val="4255957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Holocaust</a:t>
            </a:r>
          </a:p>
        </p:txBody>
      </p:sp>
      <p:sp>
        <p:nvSpPr>
          <p:cNvPr id="3" name="Content Placeholder 2"/>
          <p:cNvSpPr>
            <a:spLocks noGrp="1"/>
          </p:cNvSpPr>
          <p:nvPr>
            <p:ph idx="1"/>
          </p:nvPr>
        </p:nvSpPr>
        <p:spPr/>
        <p:txBody>
          <a:bodyPr>
            <a:normAutofit/>
          </a:bodyPr>
          <a:lstStyle/>
          <a:p>
            <a:pPr fontAlgn="base"/>
            <a:r>
              <a:rPr lang="en-US" dirty="0" smtClean="0"/>
              <a:t>Nazi </a:t>
            </a:r>
            <a:r>
              <a:rPr lang="en-US" dirty="0"/>
              <a:t>effort to exterminate the Jewish population of Europe during World War II. </a:t>
            </a:r>
            <a:endParaRPr lang="en-US" dirty="0" smtClean="0"/>
          </a:p>
          <a:p>
            <a:pPr lvl="1" fontAlgn="base"/>
            <a:r>
              <a:rPr lang="en-US" dirty="0" smtClean="0"/>
              <a:t>Hitler </a:t>
            </a:r>
            <a:r>
              <a:rPr lang="en-US" dirty="0"/>
              <a:t>and the Nazis viewed Jews as an inferior race of people and blamed them for World War I and the economic devastation that followed.</a:t>
            </a:r>
          </a:p>
          <a:p>
            <a:pPr lvl="0"/>
            <a:r>
              <a:rPr lang="en-US" dirty="0" smtClean="0"/>
              <a:t>Nazis </a:t>
            </a:r>
            <a:r>
              <a:rPr lang="en-US" dirty="0"/>
              <a:t>killed nearly 6 million Jewish people.</a:t>
            </a:r>
          </a:p>
          <a:p>
            <a:pPr lvl="0"/>
            <a:r>
              <a:rPr lang="en-US" dirty="0"/>
              <a:t>They also killed </a:t>
            </a:r>
            <a:r>
              <a:rPr lang="en-US" dirty="0" smtClean="0"/>
              <a:t>Roma </a:t>
            </a:r>
            <a:r>
              <a:rPr lang="en-US" dirty="0"/>
              <a:t>(formerly known as Gypsies), </a:t>
            </a:r>
            <a:r>
              <a:rPr lang="en-US" dirty="0" smtClean="0"/>
              <a:t>homosexuals</a:t>
            </a:r>
            <a:r>
              <a:rPr lang="en-US" dirty="0"/>
              <a:t>, and Slavic </a:t>
            </a:r>
            <a:r>
              <a:rPr lang="en-US" dirty="0" smtClean="0"/>
              <a:t>peoples, and those who opposed Nazi rule.</a:t>
            </a:r>
            <a:endParaRPr lang="en-US" dirty="0"/>
          </a:p>
        </p:txBody>
      </p:sp>
    </p:spTree>
    <p:extLst>
      <p:ext uri="{BB962C8B-B14F-4D97-AF65-F5344CB8AC3E}">
        <p14:creationId xmlns:p14="http://schemas.microsoft.com/office/powerpoint/2010/main" val="1487021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Treaty of </a:t>
            </a:r>
            <a:r>
              <a:rPr lang="en-US" b="1" dirty="0" smtClean="0"/>
              <a:t>Versailles</a:t>
            </a:r>
            <a:endParaRPr lang="en-US" dirty="0"/>
          </a:p>
        </p:txBody>
      </p:sp>
      <p:sp>
        <p:nvSpPr>
          <p:cNvPr id="3" name="Content Placeholder 2"/>
          <p:cNvSpPr>
            <a:spLocks noGrp="1"/>
          </p:cNvSpPr>
          <p:nvPr>
            <p:ph idx="1"/>
          </p:nvPr>
        </p:nvSpPr>
        <p:spPr/>
        <p:txBody>
          <a:bodyPr>
            <a:normAutofit/>
          </a:bodyPr>
          <a:lstStyle/>
          <a:p>
            <a:pPr lvl="0"/>
            <a:r>
              <a:rPr lang="en-US" b="1" dirty="0" smtClean="0"/>
              <a:t>Massive Reparations - </a:t>
            </a:r>
            <a:r>
              <a:rPr lang="en-US" dirty="0" smtClean="0"/>
              <a:t>Germany </a:t>
            </a:r>
            <a:r>
              <a:rPr lang="en-US" dirty="0"/>
              <a:t>pay $33 billion in reparations to the Allies.</a:t>
            </a:r>
          </a:p>
          <a:p>
            <a:pPr lvl="0"/>
            <a:r>
              <a:rPr lang="en-US" b="1" dirty="0"/>
              <a:t>Military Limitations</a:t>
            </a:r>
            <a:r>
              <a:rPr lang="en-US" dirty="0"/>
              <a:t> </a:t>
            </a:r>
            <a:r>
              <a:rPr lang="en-US" dirty="0" smtClean="0"/>
              <a:t>- reduced </a:t>
            </a:r>
            <a:r>
              <a:rPr lang="en-US" dirty="0"/>
              <a:t>size of </a:t>
            </a:r>
            <a:r>
              <a:rPr lang="en-US" dirty="0" smtClean="0"/>
              <a:t>Ger. </a:t>
            </a:r>
            <a:r>
              <a:rPr lang="en-US" dirty="0"/>
              <a:t>forces and prohibited them from crossing west of the Rhine River.</a:t>
            </a:r>
          </a:p>
          <a:p>
            <a:pPr lvl="0"/>
            <a:r>
              <a:rPr lang="en-US" b="1" dirty="0"/>
              <a:t>Territory Reductions</a:t>
            </a:r>
            <a:r>
              <a:rPr lang="en-US" dirty="0"/>
              <a:t> </a:t>
            </a:r>
            <a:r>
              <a:rPr lang="en-US" dirty="0" smtClean="0"/>
              <a:t>Ger. </a:t>
            </a:r>
            <a:r>
              <a:rPr lang="en-US" dirty="0"/>
              <a:t>t</a:t>
            </a:r>
            <a:r>
              <a:rPr lang="en-US" dirty="0" smtClean="0"/>
              <a:t>erritory </a:t>
            </a:r>
            <a:r>
              <a:rPr lang="en-US" dirty="0"/>
              <a:t>divided to reestablish Poland, </a:t>
            </a:r>
            <a:r>
              <a:rPr lang="en-US" dirty="0" smtClean="0"/>
              <a:t>gives </a:t>
            </a:r>
            <a:r>
              <a:rPr lang="en-US" dirty="0"/>
              <a:t>it access </a:t>
            </a:r>
            <a:r>
              <a:rPr lang="en-US" dirty="0" smtClean="0"/>
              <a:t>to </a:t>
            </a:r>
            <a:r>
              <a:rPr lang="en-US" dirty="0"/>
              <a:t>Baltic Sea</a:t>
            </a:r>
            <a:r>
              <a:rPr lang="en-US" dirty="0" smtClean="0"/>
              <a:t>. </a:t>
            </a:r>
            <a:r>
              <a:rPr lang="en-US" dirty="0"/>
              <a:t>territories were seized </a:t>
            </a:r>
            <a:r>
              <a:rPr lang="en-US" dirty="0" smtClean="0"/>
              <a:t>by </a:t>
            </a:r>
            <a:r>
              <a:rPr lang="en-US" dirty="0"/>
              <a:t>France and in the south to help create Czechoslovakia.</a:t>
            </a:r>
          </a:p>
          <a:p>
            <a:endParaRPr lang="en-US" dirty="0"/>
          </a:p>
        </p:txBody>
      </p:sp>
    </p:spTree>
    <p:extLst>
      <p:ext uri="{BB962C8B-B14F-4D97-AF65-F5344CB8AC3E}">
        <p14:creationId xmlns:p14="http://schemas.microsoft.com/office/powerpoint/2010/main" val="1272141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Nuremberg </a:t>
            </a:r>
            <a:r>
              <a:rPr lang="en-US" b="1" dirty="0" smtClean="0"/>
              <a:t>Laws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smtClean="0"/>
              <a:t>1935</a:t>
            </a:r>
            <a:r>
              <a:rPr lang="en-US" dirty="0"/>
              <a:t> </a:t>
            </a:r>
            <a:r>
              <a:rPr lang="en-US" dirty="0" smtClean="0"/>
              <a:t>Strip German </a:t>
            </a:r>
            <a:r>
              <a:rPr lang="en-US" dirty="0"/>
              <a:t>Jews of citizenship and prohibit </a:t>
            </a:r>
            <a:endParaRPr lang="en-US" dirty="0" smtClean="0"/>
          </a:p>
          <a:p>
            <a:pPr lvl="1"/>
            <a:r>
              <a:rPr lang="en-US" dirty="0" smtClean="0"/>
              <a:t>Jews </a:t>
            </a:r>
            <a:r>
              <a:rPr lang="en-US" dirty="0"/>
              <a:t>from marrying </a:t>
            </a:r>
            <a:r>
              <a:rPr lang="en-US" dirty="0" smtClean="0"/>
              <a:t>Germans</a:t>
            </a:r>
          </a:p>
          <a:p>
            <a:pPr lvl="1"/>
            <a:r>
              <a:rPr lang="en-US" dirty="0" smtClean="0"/>
              <a:t>Jews </a:t>
            </a:r>
            <a:r>
              <a:rPr lang="en-US" dirty="0"/>
              <a:t>from voting or holding public </a:t>
            </a:r>
            <a:r>
              <a:rPr lang="en-US" dirty="0" smtClean="0"/>
              <a:t>office</a:t>
            </a:r>
          </a:p>
          <a:p>
            <a:pPr lvl="1"/>
            <a:r>
              <a:rPr lang="en-US" dirty="0" smtClean="0"/>
              <a:t>requires </a:t>
            </a:r>
            <a:r>
              <a:rPr lang="en-US" dirty="0"/>
              <a:t>Jews with German names to adopt names considered </a:t>
            </a:r>
            <a:r>
              <a:rPr lang="en-US" dirty="0" smtClean="0"/>
              <a:t>Jewish</a:t>
            </a:r>
          </a:p>
          <a:p>
            <a:pPr lvl="1"/>
            <a:r>
              <a:rPr lang="en-US" dirty="0" smtClean="0"/>
              <a:t>marking </a:t>
            </a:r>
            <a:r>
              <a:rPr lang="en-US" dirty="0"/>
              <a:t>Jewish passports with a red “J.”</a:t>
            </a:r>
          </a:p>
          <a:p>
            <a:pPr lvl="0"/>
            <a:r>
              <a:rPr lang="en-US" b="1" dirty="0"/>
              <a:t>1936</a:t>
            </a:r>
            <a:r>
              <a:rPr lang="en-US" dirty="0"/>
              <a:t> Jews are barred from working as civil servants, teachers, journalists, farmers, and actors.</a:t>
            </a:r>
          </a:p>
          <a:p>
            <a:pPr lvl="0"/>
            <a:r>
              <a:rPr lang="en-US" b="1" dirty="0"/>
              <a:t>1938</a:t>
            </a:r>
            <a:r>
              <a:rPr lang="en-US" dirty="0"/>
              <a:t> Jews are barred from practicing law and medicine or owning businesses.</a:t>
            </a:r>
          </a:p>
          <a:p>
            <a:pPr lvl="0"/>
            <a:r>
              <a:rPr lang="en-US" dirty="0" smtClean="0"/>
              <a:t>Despite </a:t>
            </a:r>
            <a:r>
              <a:rPr lang="en-US" dirty="0"/>
              <a:t>such laws, many Jews remained in </a:t>
            </a:r>
            <a:r>
              <a:rPr lang="en-US" dirty="0" smtClean="0"/>
              <a:t>Germany.  They </a:t>
            </a:r>
            <a:r>
              <a:rPr lang="en-US" dirty="0"/>
              <a:t>believed that, in time, conditions would improve.</a:t>
            </a:r>
          </a:p>
          <a:p>
            <a:endParaRPr lang="en-US" dirty="0"/>
          </a:p>
        </p:txBody>
      </p:sp>
    </p:spTree>
    <p:extLst>
      <p:ext uri="{BB962C8B-B14F-4D97-AF65-F5344CB8AC3E}">
        <p14:creationId xmlns:p14="http://schemas.microsoft.com/office/powerpoint/2010/main" val="2374637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err="1" smtClean="0"/>
              <a:t>Kristallnacht</a:t>
            </a:r>
            <a:endParaRPr lang="en-US" dirty="0"/>
          </a:p>
        </p:txBody>
      </p:sp>
      <p:sp>
        <p:nvSpPr>
          <p:cNvPr id="3" name="Content Placeholder 2"/>
          <p:cNvSpPr>
            <a:spLocks noGrp="1"/>
          </p:cNvSpPr>
          <p:nvPr>
            <p:ph idx="1"/>
          </p:nvPr>
        </p:nvSpPr>
        <p:spPr/>
        <p:txBody>
          <a:bodyPr>
            <a:normAutofit fontScale="85000" lnSpcReduction="20000"/>
          </a:bodyPr>
          <a:lstStyle/>
          <a:p>
            <a:pPr lvl="0"/>
            <a:r>
              <a:rPr lang="en-US" b="1" dirty="0" smtClean="0"/>
              <a:t>Assassination</a:t>
            </a:r>
            <a:r>
              <a:rPr lang="en-US" dirty="0" smtClean="0"/>
              <a:t>: November </a:t>
            </a:r>
            <a:r>
              <a:rPr lang="en-US" dirty="0"/>
              <a:t>7, 1938, Herschel </a:t>
            </a:r>
            <a:r>
              <a:rPr lang="en-US" dirty="0" err="1"/>
              <a:t>Grynszpan</a:t>
            </a:r>
            <a:r>
              <a:rPr lang="en-US" dirty="0"/>
              <a:t>, a Jewish refugee, killed a German diplomat in Paris in response to the deportation of Polish Jews from Germany to Poland.</a:t>
            </a:r>
          </a:p>
          <a:p>
            <a:pPr lvl="0"/>
            <a:r>
              <a:rPr lang="en-US" b="1" dirty="0"/>
              <a:t>Response</a:t>
            </a:r>
            <a:r>
              <a:rPr lang="en-US" dirty="0"/>
              <a:t> Hitler staged retaliatory attacks against Jews that would seem like a reaction to news of the murder.</a:t>
            </a:r>
          </a:p>
          <a:p>
            <a:pPr lvl="0"/>
            <a:r>
              <a:rPr lang="en-US" b="1" dirty="0"/>
              <a:t>Night of Broken </a:t>
            </a:r>
            <a:r>
              <a:rPr lang="en-US" b="1" dirty="0" smtClean="0"/>
              <a:t>Glass</a:t>
            </a:r>
            <a:r>
              <a:rPr lang="en-US" dirty="0"/>
              <a:t>:</a:t>
            </a:r>
            <a:r>
              <a:rPr lang="en-US" dirty="0" smtClean="0"/>
              <a:t> </a:t>
            </a:r>
            <a:r>
              <a:rPr lang="en-US" dirty="0"/>
              <a:t>November 9, violence broke out against Jewish peoples in Austria and Germany. More than 90 Jews were killed. Thousands of businesses and hundreds of synagogues were </a:t>
            </a:r>
            <a:r>
              <a:rPr lang="en-US" dirty="0" smtClean="0"/>
              <a:t>destroyed</a:t>
            </a:r>
          </a:p>
          <a:p>
            <a:pPr lvl="0"/>
            <a:r>
              <a:rPr lang="en-US" b="1" dirty="0" smtClean="0"/>
              <a:t>Ongoing </a:t>
            </a:r>
            <a:r>
              <a:rPr lang="en-US" b="1" dirty="0"/>
              <a:t>Persecution</a:t>
            </a:r>
            <a:r>
              <a:rPr lang="en-US" dirty="0"/>
              <a:t> </a:t>
            </a:r>
            <a:r>
              <a:rPr lang="en-US" dirty="0" smtClean="0"/>
              <a:t>Gestapo</a:t>
            </a:r>
            <a:r>
              <a:rPr lang="en-US" dirty="0"/>
              <a:t>, arrested 30,000 Jewish men. Only those who relinquished their property and emigrated were released. Insurance money owed to Jewish business owners went to the government instead.</a:t>
            </a:r>
          </a:p>
          <a:p>
            <a:endParaRPr lang="en-US" dirty="0"/>
          </a:p>
        </p:txBody>
      </p:sp>
    </p:spTree>
    <p:extLst>
      <p:ext uri="{BB962C8B-B14F-4D97-AF65-F5344CB8AC3E}">
        <p14:creationId xmlns:p14="http://schemas.microsoft.com/office/powerpoint/2010/main" val="2420273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Jewish </a:t>
            </a:r>
            <a:r>
              <a:rPr lang="en-US" b="1" dirty="0" smtClean="0"/>
              <a:t>Refugees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smtClean="0"/>
              <a:t>Escape</a:t>
            </a:r>
            <a:r>
              <a:rPr lang="en-US" dirty="0"/>
              <a:t> From 1933 to 1939, a quarter of a million Jews fled Nazi-controlled Germany. Among these were Anne Frank and her family, who fled to the Netherlands. Unfortunately, the Nazis later took control of the Netherlands, too, and she and her family were found after two years spent in hiding and sent to an extermination camp.</a:t>
            </a:r>
          </a:p>
          <a:p>
            <a:pPr lvl="0"/>
            <a:r>
              <a:rPr lang="en-US" b="1" dirty="0"/>
              <a:t>United States</a:t>
            </a:r>
            <a:r>
              <a:rPr lang="en-US" dirty="0"/>
              <a:t> </a:t>
            </a:r>
            <a:r>
              <a:rPr lang="en-US" dirty="0" smtClean="0"/>
              <a:t>Low quota for Jewish peoples. </a:t>
            </a:r>
          </a:p>
          <a:p>
            <a:pPr lvl="1"/>
            <a:r>
              <a:rPr lang="en-US" dirty="0" smtClean="0"/>
              <a:t>Great Depression </a:t>
            </a:r>
          </a:p>
          <a:p>
            <a:pPr lvl="1"/>
            <a:r>
              <a:rPr lang="en-US" dirty="0" smtClean="0"/>
              <a:t>anti</a:t>
            </a:r>
            <a:r>
              <a:rPr lang="en-US" dirty="0"/>
              <a:t>-Semitic </a:t>
            </a:r>
            <a:r>
              <a:rPr lang="en-US" dirty="0" smtClean="0"/>
              <a:t>attitudes</a:t>
            </a:r>
            <a:endParaRPr lang="en-US" dirty="0"/>
          </a:p>
          <a:p>
            <a:pPr lvl="0"/>
            <a:r>
              <a:rPr lang="en-US" b="1" dirty="0"/>
              <a:t>International Response</a:t>
            </a:r>
            <a:r>
              <a:rPr lang="en-US" dirty="0"/>
              <a:t> </a:t>
            </a:r>
          </a:p>
          <a:p>
            <a:pPr lvl="1"/>
            <a:r>
              <a:rPr lang="en-US" dirty="0" smtClean="0"/>
              <a:t>US, </a:t>
            </a:r>
            <a:r>
              <a:rPr lang="en-US" dirty="0"/>
              <a:t>Europe and Latin America met in 1938</a:t>
            </a:r>
            <a:r>
              <a:rPr lang="en-US" dirty="0" smtClean="0"/>
              <a:t>.</a:t>
            </a:r>
          </a:p>
          <a:p>
            <a:pPr lvl="1"/>
            <a:r>
              <a:rPr lang="en-US" dirty="0" smtClean="0"/>
              <a:t> </a:t>
            </a:r>
            <a:r>
              <a:rPr lang="en-US" dirty="0"/>
              <a:t>E</a:t>
            </a:r>
            <a:r>
              <a:rPr lang="en-US" dirty="0" smtClean="0"/>
              <a:t>xpressed regret</a:t>
            </a:r>
            <a:r>
              <a:rPr lang="en-US" smtClean="0"/>
              <a:t>, but </a:t>
            </a:r>
            <a:r>
              <a:rPr lang="en-US" dirty="0"/>
              <a:t>did not change their laws.</a:t>
            </a:r>
          </a:p>
          <a:p>
            <a:endParaRPr lang="en-US" dirty="0"/>
          </a:p>
        </p:txBody>
      </p:sp>
    </p:spTree>
    <p:extLst>
      <p:ext uri="{BB962C8B-B14F-4D97-AF65-F5344CB8AC3E}">
        <p14:creationId xmlns:p14="http://schemas.microsoft.com/office/powerpoint/2010/main" val="2725610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flee?</a:t>
            </a:r>
            <a:endParaRPr lang="en-US" dirty="0"/>
          </a:p>
        </p:txBody>
      </p:sp>
      <p:sp>
        <p:nvSpPr>
          <p:cNvPr id="3" name="Content Placeholder 2"/>
          <p:cNvSpPr>
            <a:spLocks noGrp="1"/>
          </p:cNvSpPr>
          <p:nvPr>
            <p:ph idx="1"/>
          </p:nvPr>
        </p:nvSpPr>
        <p:spPr/>
        <p:txBody>
          <a:bodyPr>
            <a:normAutofit/>
          </a:bodyPr>
          <a:lstStyle/>
          <a:p>
            <a:pPr lvl="0"/>
            <a:r>
              <a:rPr lang="en-US" b="1" dirty="0"/>
              <a:t>Turned Away</a:t>
            </a:r>
            <a:r>
              <a:rPr lang="en-US" dirty="0"/>
              <a:t> Thousands of Jews fled on </a:t>
            </a:r>
            <a:r>
              <a:rPr lang="en-US" dirty="0" smtClean="0"/>
              <a:t>ships only to be sent back to </a:t>
            </a:r>
            <a:r>
              <a:rPr lang="en-US" dirty="0"/>
              <a:t>Germany and German-occupied lands.</a:t>
            </a:r>
          </a:p>
          <a:p>
            <a:pPr lvl="0"/>
            <a:r>
              <a:rPr lang="en-US" b="1" dirty="0"/>
              <a:t>U.S.S. </a:t>
            </a:r>
            <a:r>
              <a:rPr lang="en-US" b="1" i="1" dirty="0"/>
              <a:t>St. Louis</a:t>
            </a:r>
            <a:r>
              <a:rPr lang="en-US" dirty="0"/>
              <a:t> Nearly a thousand Jews were </a:t>
            </a:r>
            <a:r>
              <a:rPr lang="en-US" dirty="0" smtClean="0"/>
              <a:t>aboard when </a:t>
            </a:r>
            <a:r>
              <a:rPr lang="en-US" dirty="0"/>
              <a:t>it docked in Cuba in </a:t>
            </a:r>
            <a:r>
              <a:rPr lang="en-US" dirty="0" smtClean="0"/>
              <a:t>1939 and refused entry. </a:t>
            </a:r>
          </a:p>
          <a:p>
            <a:pPr lvl="1"/>
            <a:r>
              <a:rPr lang="en-US" dirty="0" smtClean="0"/>
              <a:t>The </a:t>
            </a:r>
            <a:r>
              <a:rPr lang="en-US" dirty="0"/>
              <a:t>ship went on to U.S. waters, where it circled the coast of Florida for several days before the U.S. government denied it entry. The ship was forced to return to Europe, where its Jewish passengers were returned to their countries of origin.</a:t>
            </a:r>
          </a:p>
          <a:p>
            <a:endParaRPr lang="en-US" dirty="0"/>
          </a:p>
        </p:txBody>
      </p:sp>
    </p:spTree>
    <p:extLst>
      <p:ext uri="{BB962C8B-B14F-4D97-AF65-F5344CB8AC3E}">
        <p14:creationId xmlns:p14="http://schemas.microsoft.com/office/powerpoint/2010/main" val="1302461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Final </a:t>
            </a:r>
            <a:r>
              <a:rPr lang="en-US" b="1" dirty="0" smtClean="0"/>
              <a:t>Solution</a:t>
            </a:r>
            <a:endParaRPr lang="en-US" dirty="0"/>
          </a:p>
        </p:txBody>
      </p:sp>
      <p:sp>
        <p:nvSpPr>
          <p:cNvPr id="3" name="Content Placeholder 2"/>
          <p:cNvSpPr>
            <a:spLocks noGrp="1"/>
          </p:cNvSpPr>
          <p:nvPr>
            <p:ph idx="1"/>
          </p:nvPr>
        </p:nvSpPr>
        <p:spPr/>
        <p:txBody>
          <a:bodyPr>
            <a:normAutofit/>
          </a:bodyPr>
          <a:lstStyle/>
          <a:p>
            <a:pPr lvl="0"/>
            <a:r>
              <a:rPr lang="en-US" b="1" dirty="0" err="1" smtClean="0"/>
              <a:t>Wannsee</a:t>
            </a:r>
            <a:r>
              <a:rPr lang="en-US" b="1" dirty="0" smtClean="0"/>
              <a:t> Conference</a:t>
            </a:r>
            <a:r>
              <a:rPr lang="en-US" dirty="0" smtClean="0"/>
              <a:t>: 1942 </a:t>
            </a:r>
            <a:r>
              <a:rPr lang="en-US" dirty="0"/>
              <a:t>Nazi leaders met to devise a more efficient method of exterminating the Jewish population. </a:t>
            </a:r>
            <a:endParaRPr lang="en-US" dirty="0" smtClean="0"/>
          </a:p>
          <a:p>
            <a:pPr lvl="1"/>
            <a:r>
              <a:rPr lang="en-US" dirty="0" smtClean="0"/>
              <a:t>decided to capture Jews and transport them to camps. </a:t>
            </a:r>
          </a:p>
          <a:p>
            <a:pPr lvl="1"/>
            <a:r>
              <a:rPr lang="en-US" dirty="0" smtClean="0"/>
              <a:t>Healthy persons taken to concentration camps would work until they no longer could. </a:t>
            </a:r>
          </a:p>
          <a:p>
            <a:pPr lvl="1"/>
            <a:r>
              <a:rPr lang="en-US" dirty="0" smtClean="0"/>
              <a:t>Young children, elderly persons, the sick, and others who could not work were separated on arrival and taken to extermination camps where they were killed.</a:t>
            </a:r>
          </a:p>
          <a:p>
            <a:endParaRPr lang="en-US" dirty="0"/>
          </a:p>
        </p:txBody>
      </p:sp>
    </p:spTree>
    <p:extLst>
      <p:ext uri="{BB962C8B-B14F-4D97-AF65-F5344CB8AC3E}">
        <p14:creationId xmlns:p14="http://schemas.microsoft.com/office/powerpoint/2010/main" val="1544346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Final Solution</a:t>
            </a:r>
            <a:endParaRPr lang="en-US" dirty="0"/>
          </a:p>
        </p:txBody>
      </p:sp>
      <p:sp>
        <p:nvSpPr>
          <p:cNvPr id="3" name="Content Placeholder 2"/>
          <p:cNvSpPr>
            <a:spLocks noGrp="1"/>
          </p:cNvSpPr>
          <p:nvPr>
            <p:ph idx="1"/>
          </p:nvPr>
        </p:nvSpPr>
        <p:spPr/>
        <p:txBody>
          <a:bodyPr>
            <a:normAutofit/>
          </a:bodyPr>
          <a:lstStyle/>
          <a:p>
            <a:pPr lvl="0"/>
            <a:r>
              <a:rPr lang="en-US" b="1" dirty="0"/>
              <a:t>The </a:t>
            </a:r>
            <a:r>
              <a:rPr lang="en-US" b="1" dirty="0" smtClean="0"/>
              <a:t>Camps</a:t>
            </a:r>
            <a:r>
              <a:rPr lang="en-US" dirty="0" smtClean="0"/>
              <a:t>: </a:t>
            </a:r>
            <a:r>
              <a:rPr lang="en-US" dirty="0"/>
              <a:t>hundreds of concentration and extermination camps throughout German-controlled lands. </a:t>
            </a:r>
            <a:endParaRPr lang="en-US" dirty="0" smtClean="0"/>
          </a:p>
          <a:p>
            <a:pPr lvl="0"/>
            <a:r>
              <a:rPr lang="en-US" dirty="0" smtClean="0"/>
              <a:t>Each </a:t>
            </a:r>
            <a:r>
              <a:rPr lang="en-US" dirty="0"/>
              <a:t>camp housed thousands of </a:t>
            </a:r>
            <a:r>
              <a:rPr lang="en-US" dirty="0" smtClean="0"/>
              <a:t>prisoners.</a:t>
            </a:r>
          </a:p>
          <a:p>
            <a:pPr lvl="0"/>
            <a:r>
              <a:rPr lang="en-US" dirty="0" smtClean="0"/>
              <a:t>Auschwitz </a:t>
            </a:r>
            <a:r>
              <a:rPr lang="en-US" dirty="0"/>
              <a:t>could hold as many as 100,000. </a:t>
            </a:r>
            <a:endParaRPr lang="en-US" dirty="0" smtClean="0"/>
          </a:p>
          <a:p>
            <a:pPr lvl="1"/>
            <a:r>
              <a:rPr lang="en-US" dirty="0" smtClean="0"/>
              <a:t>Its </a:t>
            </a:r>
            <a:r>
              <a:rPr lang="en-US" dirty="0"/>
              <a:t>gas chambers could kill 2,000 people at a time. </a:t>
            </a:r>
            <a:endParaRPr lang="en-US" dirty="0" smtClean="0"/>
          </a:p>
          <a:p>
            <a:pPr lvl="1"/>
            <a:r>
              <a:rPr lang="en-US" dirty="0" smtClean="0"/>
              <a:t>About </a:t>
            </a:r>
            <a:r>
              <a:rPr lang="en-US" dirty="0"/>
              <a:t>1.6 million people were executed at Auschwitz alone, including 300,000 non-Jewish individuals.</a:t>
            </a:r>
          </a:p>
          <a:p>
            <a:endParaRPr lang="en-US" dirty="0"/>
          </a:p>
        </p:txBody>
      </p:sp>
    </p:spTree>
    <p:extLst>
      <p:ext uri="{BB962C8B-B14F-4D97-AF65-F5344CB8AC3E}">
        <p14:creationId xmlns:p14="http://schemas.microsoft.com/office/powerpoint/2010/main" val="652307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Italy</a:t>
            </a:r>
            <a:endParaRPr lang="en-US" dirty="0"/>
          </a:p>
        </p:txBody>
      </p:sp>
      <p:sp>
        <p:nvSpPr>
          <p:cNvPr id="3" name="Content Placeholder 2"/>
          <p:cNvSpPr>
            <a:spLocks noGrp="1"/>
          </p:cNvSpPr>
          <p:nvPr>
            <p:ph idx="1"/>
          </p:nvPr>
        </p:nvSpPr>
        <p:spPr/>
        <p:txBody>
          <a:bodyPr>
            <a:normAutofit/>
          </a:bodyPr>
          <a:lstStyle/>
          <a:p>
            <a:pPr lvl="0"/>
            <a:r>
              <a:rPr lang="en-US" dirty="0" smtClean="0"/>
              <a:t>1919</a:t>
            </a:r>
            <a:r>
              <a:rPr lang="en-US" dirty="0"/>
              <a:t>: Benito Mussolini started the Fascist movement in Italy.</a:t>
            </a:r>
          </a:p>
          <a:p>
            <a:pPr lvl="0"/>
            <a:r>
              <a:rPr lang="en-US" dirty="0"/>
              <a:t>Mussolini promised to protect Italy from communism and restore prosperity.</a:t>
            </a:r>
          </a:p>
          <a:p>
            <a:pPr lvl="0"/>
            <a:r>
              <a:rPr lang="en-US" dirty="0"/>
              <a:t>1922: Mussolini threatened to march on Rome with the Fascist militia known as the </a:t>
            </a:r>
            <a:r>
              <a:rPr lang="en-US" dirty="0" err="1"/>
              <a:t>Blackshirts</a:t>
            </a:r>
            <a:r>
              <a:rPr lang="en-US" dirty="0"/>
              <a:t>.</a:t>
            </a:r>
          </a:p>
          <a:p>
            <a:pPr lvl="0"/>
            <a:r>
              <a:rPr lang="en-US" dirty="0"/>
              <a:t>The king appointed Mussolini premier. Mussolini assumed the title of Il Duce, meaning “The Leader” and set about pressing a Fascist agenda.</a:t>
            </a:r>
          </a:p>
          <a:p>
            <a:endParaRPr lang="en-US" dirty="0"/>
          </a:p>
        </p:txBody>
      </p:sp>
    </p:spTree>
    <p:extLst>
      <p:ext uri="{BB962C8B-B14F-4D97-AF65-F5344CB8AC3E}">
        <p14:creationId xmlns:p14="http://schemas.microsoft.com/office/powerpoint/2010/main" val="2419026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Germany</a:t>
            </a:r>
            <a:endParaRPr lang="en-US" dirty="0"/>
          </a:p>
        </p:txBody>
      </p:sp>
      <p:sp>
        <p:nvSpPr>
          <p:cNvPr id="3" name="Content Placeholder 2"/>
          <p:cNvSpPr>
            <a:spLocks noGrp="1"/>
          </p:cNvSpPr>
          <p:nvPr>
            <p:ph idx="1"/>
          </p:nvPr>
        </p:nvSpPr>
        <p:spPr>
          <a:xfrm>
            <a:off x="457200" y="1600200"/>
            <a:ext cx="8229600" cy="4919133"/>
          </a:xfrm>
        </p:spPr>
        <p:txBody>
          <a:bodyPr>
            <a:normAutofit fontScale="77500" lnSpcReduction="20000"/>
          </a:bodyPr>
          <a:lstStyle/>
          <a:p>
            <a:pPr lvl="0"/>
            <a:r>
              <a:rPr lang="en-US" dirty="0" smtClean="0"/>
              <a:t>The </a:t>
            </a:r>
            <a:r>
              <a:rPr lang="en-US" dirty="0"/>
              <a:t>Nazi Party, led by Adolf Hitler</a:t>
            </a:r>
            <a:r>
              <a:rPr lang="en-US" dirty="0" smtClean="0"/>
              <a:t>, end </a:t>
            </a:r>
            <a:r>
              <a:rPr lang="en-US" dirty="0"/>
              <a:t>Treaty of Versailles </a:t>
            </a:r>
            <a:r>
              <a:rPr lang="en-US" dirty="0" smtClean="0"/>
              <a:t>and expand </a:t>
            </a:r>
            <a:r>
              <a:rPr lang="en-US" dirty="0"/>
              <a:t>territory.</a:t>
            </a:r>
          </a:p>
          <a:p>
            <a:pPr lvl="0"/>
            <a:r>
              <a:rPr lang="en-US" dirty="0"/>
              <a:t>1923: Nazis marched on city hall in Munich in an attempt to seize power. Hitler was arrested, and the party was banned.</a:t>
            </a:r>
          </a:p>
          <a:p>
            <a:pPr lvl="0"/>
            <a:r>
              <a:rPr lang="en-US" dirty="0"/>
              <a:t>In prison, Hitler wrote </a:t>
            </a:r>
            <a:r>
              <a:rPr lang="en-US" i="1" dirty="0"/>
              <a:t>Mein </a:t>
            </a:r>
            <a:r>
              <a:rPr lang="en-US" i="1" dirty="0" err="1"/>
              <a:t>Kampf</a:t>
            </a:r>
            <a:r>
              <a:rPr lang="en-US" dirty="0"/>
              <a:t> (“My Struggle”), in which he claimed that Germans belonged to a master race called Aryans and that Slavic and Jewish peoples were inferior.</a:t>
            </a:r>
          </a:p>
          <a:p>
            <a:pPr lvl="0"/>
            <a:r>
              <a:rPr lang="en-US" dirty="0"/>
              <a:t>Once out of prison, Hitler pursued political power. Economic depression often results in support for more radical parties.</a:t>
            </a:r>
          </a:p>
          <a:p>
            <a:pPr lvl="0"/>
            <a:r>
              <a:rPr lang="en-US" dirty="0"/>
              <a:t>1932: The Nazi Party held the most seats in the </a:t>
            </a:r>
            <a:r>
              <a:rPr lang="en-US" i="1" dirty="0"/>
              <a:t>Reichstag</a:t>
            </a:r>
            <a:r>
              <a:rPr lang="en-US" dirty="0"/>
              <a:t>, or German Parliament.</a:t>
            </a:r>
          </a:p>
          <a:p>
            <a:pPr lvl="0"/>
            <a:r>
              <a:rPr lang="en-US" dirty="0"/>
              <a:t>1933: Hitler was appointed chancellor and called for new elections.</a:t>
            </a:r>
          </a:p>
          <a:p>
            <a:pPr lvl="0"/>
            <a:r>
              <a:rPr lang="en-US" dirty="0"/>
              <a:t>1934: Hitler gave himself the title of </a:t>
            </a:r>
            <a:r>
              <a:rPr lang="en-US" i="1" dirty="0"/>
              <a:t>Der Führer</a:t>
            </a:r>
            <a:r>
              <a:rPr lang="en-US" dirty="0"/>
              <a:t>, or “The Leader.”</a:t>
            </a:r>
          </a:p>
          <a:p>
            <a:endParaRPr lang="en-US" dirty="0"/>
          </a:p>
        </p:txBody>
      </p:sp>
    </p:spTree>
    <p:extLst>
      <p:ext uri="{BB962C8B-B14F-4D97-AF65-F5344CB8AC3E}">
        <p14:creationId xmlns:p14="http://schemas.microsoft.com/office/powerpoint/2010/main" val="1186522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chance to test their strength…</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1936</a:t>
            </a:r>
            <a:r>
              <a:rPr lang="en-US" dirty="0"/>
              <a:t>, the Spanish Civil War erupted</a:t>
            </a:r>
            <a:r>
              <a:rPr lang="en-US" dirty="0" smtClean="0"/>
              <a:t>.</a:t>
            </a:r>
          </a:p>
          <a:p>
            <a:r>
              <a:rPr lang="en-US" dirty="0" smtClean="0"/>
              <a:t>Fascist </a:t>
            </a:r>
            <a:r>
              <a:rPr lang="en-US" dirty="0"/>
              <a:t>military forces revolted against the Communist-backed government. </a:t>
            </a:r>
            <a:endParaRPr lang="en-US" dirty="0" smtClean="0"/>
          </a:p>
          <a:p>
            <a:r>
              <a:rPr lang="en-US" dirty="0" smtClean="0"/>
              <a:t>General </a:t>
            </a:r>
            <a:r>
              <a:rPr lang="en-US" dirty="0"/>
              <a:t>Francisco Franco led the Fascist forces, and received military support from Hitler’s Germany and Mussolini’s Italy. </a:t>
            </a:r>
            <a:endParaRPr lang="en-US" dirty="0" smtClean="0"/>
          </a:p>
          <a:p>
            <a:r>
              <a:rPr lang="en-US" dirty="0" smtClean="0"/>
              <a:t>Franco </a:t>
            </a:r>
            <a:r>
              <a:rPr lang="en-US" dirty="0"/>
              <a:t>declared himself head of state in 1936, and won control of the country in 1939. </a:t>
            </a:r>
            <a:endParaRPr lang="en-US" dirty="0" smtClean="0"/>
          </a:p>
          <a:p>
            <a:r>
              <a:rPr lang="en-US" dirty="0" smtClean="0"/>
              <a:t>The </a:t>
            </a:r>
            <a:r>
              <a:rPr lang="en-US" dirty="0"/>
              <a:t>Spanish Civil War gave Italy and Germany, whose military force was reduced by the Treaty of Versailles, the chance to build up and test their military power. </a:t>
            </a:r>
            <a:endParaRPr lang="en-US" dirty="0" smtClean="0"/>
          </a:p>
          <a:p>
            <a:r>
              <a:rPr lang="en-US" dirty="0" smtClean="0"/>
              <a:t>Italy </a:t>
            </a:r>
            <a:r>
              <a:rPr lang="en-US" dirty="0"/>
              <a:t>exercised its military might in Ethiopia as well. In 1935, Mussolini ordered an invasion of Ethiopia in response to a border dispute with the Italian colony of Somaliland. Ethiopia fell to Italian rule the following year. </a:t>
            </a:r>
            <a:r>
              <a:rPr lang="en-US" dirty="0" smtClean="0">
                <a:effectLst/>
              </a:rPr>
              <a:t> </a:t>
            </a:r>
            <a:endParaRPr lang="en-US" dirty="0"/>
          </a:p>
        </p:txBody>
      </p:sp>
    </p:spTree>
    <p:extLst>
      <p:ext uri="{BB962C8B-B14F-4D97-AF65-F5344CB8AC3E}">
        <p14:creationId xmlns:p14="http://schemas.microsoft.com/office/powerpoint/2010/main" val="3984722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USSR</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1922</a:t>
            </a:r>
            <a:r>
              <a:rPr lang="en-US" dirty="0"/>
              <a:t>: The Communist Party declared the Union of Soviet Socialist Republics following the Russian Revolution.</a:t>
            </a:r>
          </a:p>
          <a:p>
            <a:pPr lvl="0"/>
            <a:r>
              <a:rPr lang="en-US" dirty="0"/>
              <a:t>1924: Joseph Stalin took power following </a:t>
            </a:r>
            <a:r>
              <a:rPr lang="en-US" dirty="0" smtClean="0"/>
              <a:t>death </a:t>
            </a:r>
            <a:r>
              <a:rPr lang="en-US" dirty="0"/>
              <a:t>of Communist leader Vladimir Lenin.</a:t>
            </a:r>
          </a:p>
          <a:p>
            <a:pPr lvl="0"/>
            <a:r>
              <a:rPr lang="en-US" dirty="0"/>
              <a:t>Stalin imposed a series of Five-Year Plans designed to industrialize the country and encourage economic growth.</a:t>
            </a:r>
          </a:p>
          <a:p>
            <a:pPr lvl="0"/>
            <a:r>
              <a:rPr lang="en-US" dirty="0"/>
              <a:t>Stalin held absolute power and sought to eliminate all political and social opposition.</a:t>
            </a:r>
          </a:p>
          <a:p>
            <a:pPr lvl="0"/>
            <a:r>
              <a:rPr lang="en-US" dirty="0"/>
              <a:t>Nearly 2 million people were imprisoned in concentration camps by 1935.</a:t>
            </a:r>
          </a:p>
          <a:p>
            <a:endParaRPr lang="en-US" dirty="0"/>
          </a:p>
        </p:txBody>
      </p:sp>
    </p:spTree>
    <p:extLst>
      <p:ext uri="{BB962C8B-B14F-4D97-AF65-F5344CB8AC3E}">
        <p14:creationId xmlns:p14="http://schemas.microsoft.com/office/powerpoint/2010/main" val="1905323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Japan</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The </a:t>
            </a:r>
            <a:r>
              <a:rPr lang="en-US" dirty="0"/>
              <a:t>Japanese military blamed the country’s economic woes on government corruption.</a:t>
            </a:r>
          </a:p>
          <a:p>
            <a:pPr lvl="0"/>
            <a:r>
              <a:rPr lang="en-US" dirty="0"/>
              <a:t>Japan imported most of its resources and faced high tariffs as a result of global depression.</a:t>
            </a:r>
          </a:p>
          <a:p>
            <a:pPr lvl="0"/>
            <a:r>
              <a:rPr lang="en-US" dirty="0"/>
              <a:t>The military pushed for territorial expansion to acquire more resources.</a:t>
            </a:r>
          </a:p>
          <a:p>
            <a:pPr lvl="0"/>
            <a:r>
              <a:rPr lang="en-US" dirty="0"/>
              <a:t>1931: Japan invaded Manchuria in northern China. In response to U.S. pressure, Emperor Hirohito ordered troop withdrawals, but Minister of War Hideki </a:t>
            </a:r>
            <a:r>
              <a:rPr lang="en-US" dirty="0" err="1"/>
              <a:t>Tōjō</a:t>
            </a:r>
            <a:r>
              <a:rPr lang="en-US" dirty="0"/>
              <a:t> refused.</a:t>
            </a:r>
          </a:p>
          <a:p>
            <a:pPr lvl="0"/>
            <a:r>
              <a:rPr lang="en-US" dirty="0"/>
              <a:t>1937: Japan invaded Nanjing, killing as many as 300,000.</a:t>
            </a:r>
          </a:p>
          <a:p>
            <a:pPr lvl="0"/>
            <a:r>
              <a:rPr lang="en-US" dirty="0"/>
              <a:t>1941: </a:t>
            </a:r>
            <a:r>
              <a:rPr lang="en-US" dirty="0" err="1"/>
              <a:t>Tōjō</a:t>
            </a:r>
            <a:r>
              <a:rPr lang="en-US" dirty="0"/>
              <a:t> became prime minister.</a:t>
            </a:r>
          </a:p>
          <a:p>
            <a:endParaRPr lang="en-US" dirty="0"/>
          </a:p>
        </p:txBody>
      </p:sp>
    </p:spTree>
    <p:extLst>
      <p:ext uri="{BB962C8B-B14F-4D97-AF65-F5344CB8AC3E}">
        <p14:creationId xmlns:p14="http://schemas.microsoft.com/office/powerpoint/2010/main" val="1513758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German Violations of the Treaty and </a:t>
            </a:r>
            <a:r>
              <a:rPr lang="en-US" b="1" dirty="0" smtClean="0"/>
              <a:t>Expansion</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1935</a:t>
            </a:r>
            <a:r>
              <a:rPr lang="en-US" dirty="0"/>
              <a:t>: Hitler initiated draft </a:t>
            </a:r>
            <a:r>
              <a:rPr lang="en-US" dirty="0" smtClean="0"/>
              <a:t>and built new </a:t>
            </a:r>
            <a:r>
              <a:rPr lang="en-US" dirty="0"/>
              <a:t>air force.</a:t>
            </a:r>
          </a:p>
          <a:p>
            <a:pPr lvl="0"/>
            <a:r>
              <a:rPr lang="en-US" dirty="0"/>
              <a:t>1936: O</a:t>
            </a:r>
            <a:r>
              <a:rPr lang="en-US" dirty="0" smtClean="0"/>
              <a:t>ccupy </a:t>
            </a:r>
            <a:r>
              <a:rPr lang="en-US" dirty="0"/>
              <a:t>the Rhineland, a stretch of German territory that had been demilitarized under the treaty.</a:t>
            </a:r>
          </a:p>
          <a:p>
            <a:pPr lvl="0"/>
            <a:r>
              <a:rPr lang="en-US" dirty="0"/>
              <a:t>1937: </a:t>
            </a:r>
            <a:r>
              <a:rPr lang="en-US" dirty="0" smtClean="0"/>
              <a:t>Called for </a:t>
            </a:r>
            <a:r>
              <a:rPr lang="en-US" dirty="0"/>
              <a:t>r</a:t>
            </a:r>
            <a:r>
              <a:rPr lang="en-US" dirty="0" smtClean="0"/>
              <a:t>eunification </a:t>
            </a:r>
            <a:r>
              <a:rPr lang="en-US" dirty="0"/>
              <a:t>of German-speaking peoples.</a:t>
            </a:r>
          </a:p>
          <a:p>
            <a:pPr lvl="0"/>
            <a:r>
              <a:rPr lang="en-US" dirty="0"/>
              <a:t>March 1938: </a:t>
            </a:r>
            <a:r>
              <a:rPr lang="en-US" dirty="0" smtClean="0"/>
              <a:t>Austria </a:t>
            </a:r>
            <a:r>
              <a:rPr lang="en-US" dirty="0"/>
              <a:t>and announced </a:t>
            </a:r>
            <a:r>
              <a:rPr lang="en-US" i="1" dirty="0"/>
              <a:t>Anschluss</a:t>
            </a:r>
            <a:r>
              <a:rPr lang="en-US" dirty="0"/>
              <a:t>, or unification, of Austria and Germany.</a:t>
            </a:r>
          </a:p>
          <a:p>
            <a:pPr lvl="0"/>
            <a:r>
              <a:rPr lang="en-US" dirty="0"/>
              <a:t>September 1938: </a:t>
            </a:r>
            <a:r>
              <a:rPr lang="en-US" dirty="0" smtClean="0"/>
              <a:t>Britain</a:t>
            </a:r>
            <a:r>
              <a:rPr lang="en-US" dirty="0"/>
              <a:t>, France, Italy, and </a:t>
            </a:r>
            <a:r>
              <a:rPr lang="en-US" dirty="0" smtClean="0"/>
              <a:t>Germany: </a:t>
            </a:r>
            <a:r>
              <a:rPr lang="en-US" dirty="0"/>
              <a:t>Munich Conference to resolve German claims to the Sudetenland, a region in Czechoslovakia. </a:t>
            </a:r>
            <a:endParaRPr lang="en-US" dirty="0" smtClean="0"/>
          </a:p>
          <a:p>
            <a:pPr lvl="1"/>
            <a:r>
              <a:rPr lang="en-US" dirty="0" smtClean="0"/>
              <a:t>In </a:t>
            </a:r>
            <a:r>
              <a:rPr lang="en-US" dirty="0"/>
              <a:t>exchange for peace, the Sudetenland was ceded to Germany. This policy became known as appeasement.</a:t>
            </a:r>
          </a:p>
          <a:p>
            <a:pPr lvl="0"/>
            <a:r>
              <a:rPr lang="en-US" dirty="0"/>
              <a:t>March 1939: Despite promises, Hitler invaded and divided Czechoslovakia.</a:t>
            </a:r>
          </a:p>
          <a:p>
            <a:endParaRPr lang="en-US" dirty="0"/>
          </a:p>
        </p:txBody>
      </p:sp>
    </p:spTree>
    <p:extLst>
      <p:ext uri="{BB962C8B-B14F-4D97-AF65-F5344CB8AC3E}">
        <p14:creationId xmlns:p14="http://schemas.microsoft.com/office/powerpoint/2010/main" val="1268308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Movement Toward </a:t>
            </a:r>
            <a:r>
              <a:rPr lang="en-US" b="1" dirty="0" smtClean="0"/>
              <a:t>War</a:t>
            </a:r>
            <a:endParaRPr lang="en-US" dirty="0"/>
          </a:p>
        </p:txBody>
      </p:sp>
      <p:sp>
        <p:nvSpPr>
          <p:cNvPr id="3" name="Content Placeholder 2"/>
          <p:cNvSpPr>
            <a:spLocks noGrp="1"/>
          </p:cNvSpPr>
          <p:nvPr>
            <p:ph idx="1"/>
          </p:nvPr>
        </p:nvSpPr>
        <p:spPr/>
        <p:txBody>
          <a:bodyPr>
            <a:normAutofit/>
          </a:bodyPr>
          <a:lstStyle/>
          <a:p>
            <a:pPr lvl="0"/>
            <a:r>
              <a:rPr lang="en-US" dirty="0" smtClean="0"/>
              <a:t>March </a:t>
            </a:r>
            <a:r>
              <a:rPr lang="en-US" dirty="0"/>
              <a:t>1939: Hitler demanded the return of Danzig, </a:t>
            </a:r>
            <a:r>
              <a:rPr lang="en-US" dirty="0" smtClean="0"/>
              <a:t>Poland </a:t>
            </a:r>
          </a:p>
          <a:p>
            <a:pPr lvl="1"/>
            <a:r>
              <a:rPr lang="en-US" dirty="0" smtClean="0"/>
              <a:t>British </a:t>
            </a:r>
            <a:r>
              <a:rPr lang="en-US" dirty="0"/>
              <a:t>and French support, Poland refused.</a:t>
            </a:r>
          </a:p>
          <a:p>
            <a:pPr lvl="0"/>
            <a:r>
              <a:rPr lang="en-US" dirty="0" smtClean="0"/>
              <a:t>August </a:t>
            </a:r>
            <a:r>
              <a:rPr lang="en-US" dirty="0"/>
              <a:t>23, 1939: </a:t>
            </a:r>
            <a:r>
              <a:rPr lang="en-US" dirty="0" smtClean="0"/>
              <a:t>Germany </a:t>
            </a:r>
            <a:r>
              <a:rPr lang="en-US" dirty="0"/>
              <a:t>and the USSR signed the Nazi-Soviet Pact. </a:t>
            </a:r>
            <a:endParaRPr lang="en-US" dirty="0" smtClean="0"/>
          </a:p>
          <a:p>
            <a:pPr lvl="1"/>
            <a:r>
              <a:rPr lang="en-US" dirty="0" smtClean="0"/>
              <a:t>Stalin </a:t>
            </a:r>
            <a:r>
              <a:rPr lang="en-US" dirty="0"/>
              <a:t>believed conflict among Europe’s capitalist nations would benefit the USSR. </a:t>
            </a:r>
            <a:endParaRPr lang="en-US" dirty="0" smtClean="0"/>
          </a:p>
          <a:p>
            <a:pPr lvl="1"/>
            <a:r>
              <a:rPr lang="en-US" dirty="0" smtClean="0"/>
              <a:t>Hitler </a:t>
            </a:r>
            <a:r>
              <a:rPr lang="en-US" dirty="0"/>
              <a:t>also promised to divide Poland between Germany and the USSR.</a:t>
            </a:r>
          </a:p>
          <a:p>
            <a:endParaRPr lang="en-US" dirty="0"/>
          </a:p>
        </p:txBody>
      </p:sp>
    </p:spTree>
    <p:extLst>
      <p:ext uri="{BB962C8B-B14F-4D97-AF65-F5344CB8AC3E}">
        <p14:creationId xmlns:p14="http://schemas.microsoft.com/office/powerpoint/2010/main" val="18532660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99</TotalTime>
  <Words>1500</Words>
  <Application>Microsoft Macintosh PowerPoint</Application>
  <PresentationFormat>On-screen Show (4:3)</PresentationFormat>
  <Paragraphs>149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Breeze</vt:lpstr>
      <vt:lpstr>World War II The World in Flames</vt:lpstr>
      <vt:lpstr>The Treaty of Versailles</vt:lpstr>
      <vt:lpstr>Italy</vt:lpstr>
      <vt:lpstr>Germany</vt:lpstr>
      <vt:lpstr>A chance to test their strength…</vt:lpstr>
      <vt:lpstr>USSR</vt:lpstr>
      <vt:lpstr>Japan</vt:lpstr>
      <vt:lpstr>German Violations of the Treaty and Expansion</vt:lpstr>
      <vt:lpstr>Movement Toward War</vt:lpstr>
      <vt:lpstr>Blitzkrieg</vt:lpstr>
      <vt:lpstr>French and British Defiance</vt:lpstr>
      <vt:lpstr>Maginot Line</vt:lpstr>
      <vt:lpstr>American Neutrality</vt:lpstr>
      <vt:lpstr>Neutrality Acts</vt:lpstr>
      <vt:lpstr>Roosevelt’s Internationalism</vt:lpstr>
      <vt:lpstr>Neutrality Acts</vt:lpstr>
      <vt:lpstr>Embargo on Japan</vt:lpstr>
      <vt:lpstr>Pearl Harbor</vt:lpstr>
      <vt:lpstr>Holocaust</vt:lpstr>
      <vt:lpstr>Nuremberg Laws</vt:lpstr>
      <vt:lpstr>Kristallnacht</vt:lpstr>
      <vt:lpstr>Jewish Refugees</vt:lpstr>
      <vt:lpstr>Where to flee?</vt:lpstr>
      <vt:lpstr>The Final Solution</vt:lpstr>
      <vt:lpstr>The Final Solution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II The World in Flames</dc:title>
  <dc:creator>Abbie</dc:creator>
  <cp:lastModifiedBy>Abbie</cp:lastModifiedBy>
  <cp:revision>12</cp:revision>
  <dcterms:created xsi:type="dcterms:W3CDTF">2013-12-18T19:52:27Z</dcterms:created>
  <dcterms:modified xsi:type="dcterms:W3CDTF">2014-01-22T19:28:29Z</dcterms:modified>
</cp:coreProperties>
</file>